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4"/>
    <p:sldMasterId id="2147483660" r:id="rId5"/>
  </p:sldMasterIdLst>
  <p:notesMasterIdLst>
    <p:notesMasterId r:id="rId31"/>
  </p:notesMasterIdLst>
  <p:handoutMasterIdLst>
    <p:handoutMasterId r:id="rId32"/>
  </p:handoutMasterIdLst>
  <p:sldIdLst>
    <p:sldId id="272" r:id="rId6"/>
    <p:sldId id="374" r:id="rId7"/>
    <p:sldId id="2147478817" r:id="rId8"/>
    <p:sldId id="2147478800" r:id="rId9"/>
    <p:sldId id="2147478844" r:id="rId10"/>
    <p:sldId id="2147478842" r:id="rId11"/>
    <p:sldId id="2147478855" r:id="rId12"/>
    <p:sldId id="2147478859" r:id="rId13"/>
    <p:sldId id="2147478860" r:id="rId14"/>
    <p:sldId id="2147478824" r:id="rId15"/>
    <p:sldId id="2147478845" r:id="rId16"/>
    <p:sldId id="2147478796" r:id="rId17"/>
    <p:sldId id="261" r:id="rId18"/>
    <p:sldId id="271" r:id="rId19"/>
    <p:sldId id="2147478848" r:id="rId20"/>
    <p:sldId id="2147478856" r:id="rId21"/>
    <p:sldId id="2147478857" r:id="rId22"/>
    <p:sldId id="2147478858" r:id="rId23"/>
    <p:sldId id="2147478849" r:id="rId24"/>
    <p:sldId id="2147478861" r:id="rId25"/>
    <p:sldId id="2147478862" r:id="rId26"/>
    <p:sldId id="2147478863" r:id="rId27"/>
    <p:sldId id="2147478864" r:id="rId28"/>
    <p:sldId id="2147478865" r:id="rId29"/>
    <p:sldId id="2147478866"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AE6B579D-8513-406E-A3C4-9EA25642A84B}">
          <p14:sldIdLst>
            <p14:sldId id="272"/>
            <p14:sldId id="374"/>
            <p14:sldId id="2147478817"/>
            <p14:sldId id="2147478800"/>
            <p14:sldId id="2147478844"/>
            <p14:sldId id="2147478842"/>
            <p14:sldId id="2147478855"/>
            <p14:sldId id="2147478859"/>
            <p14:sldId id="2147478860"/>
          </p14:sldIdLst>
        </p14:section>
        <p14:section name="ERCOT Recommended Option" id="{72491126-CD37-42DC-A0A3-EB5E2CA35953}">
          <p14:sldIdLst>
            <p14:sldId id="2147478824"/>
            <p14:sldId id="2147478845"/>
            <p14:sldId id="2147478796"/>
          </p14:sldIdLst>
        </p14:section>
        <p14:section name="Moving Forward" id="{A21236E9-C27F-4E63-A216-3E61FEBAB93D}">
          <p14:sldIdLst/>
        </p14:section>
        <p14:section name="Thank you!" id="{23D286EB-4A5F-4000-8397-A08BDC1C28B0}">
          <p14:sldIdLst>
            <p14:sldId id="261"/>
          </p14:sldIdLst>
        </p14:section>
        <p14:section name="Appendix" id="{C1140531-B23B-466D-91A4-BF85FE9845A4}">
          <p14:sldIdLst>
            <p14:sldId id="271"/>
            <p14:sldId id="2147478848"/>
            <p14:sldId id="2147478856"/>
            <p14:sldId id="2147478857"/>
            <p14:sldId id="2147478858"/>
            <p14:sldId id="2147478849"/>
            <p14:sldId id="2147478861"/>
            <p14:sldId id="2147478862"/>
            <p14:sldId id="2147478863"/>
            <p14:sldId id="2147478864"/>
            <p14:sldId id="2147478865"/>
            <p14:sldId id="2147478866"/>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4790F16-BFD2-D0B5-B6B6-BF5542BA1775}" name="Gnanam, Prabhu" initials="GG" userId="S::Gnanaprabhu.Gnanam@ercot.com::d03f8348-7b6f-4b0c-9d33-21c06bcfa775" providerId="AD"/>
  <p188:author id="{F62FE15F-B24D-923F-93DA-036D91E4413F}" name="Ahmed, Tanzila" initials="TA" userId="S::Tanzila.Ahmed@ercot.com::ea06b024-ef11-47eb-8d9d-0be56109653e" providerId="AD"/>
  <p188:author id="{CEFC3FB5-AC48-DF78-E8CC-2725B05A89E1}" name="Penti, Abishek" initials="AP" userId="S::Abishek.Penti@ercot.com::aecc7d55-d0ce-43f0-80b7-e0b0bbe3faf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D100"/>
    <a:srgbClr val="890C58"/>
    <a:srgbClr val="FF8200"/>
    <a:srgbClr val="5B6770"/>
    <a:srgbClr val="FFBDBD"/>
    <a:srgbClr val="FFEEB9"/>
    <a:srgbClr val="AA0000"/>
    <a:srgbClr val="FFD1D1"/>
    <a:srgbClr val="2794A4"/>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0" d="100"/>
          <a:sy n="70" d="100"/>
        </p:scale>
        <p:origin x="466" y="278"/>
      </p:cViewPr>
      <p:guideLst/>
    </p:cSldViewPr>
  </p:slideViewPr>
  <p:notesTextViewPr>
    <p:cViewPr>
      <p:scale>
        <a:sx n="1" d="1"/>
        <a:sy n="1" d="1"/>
      </p:scale>
      <p:origin x="0" y="0"/>
    </p:cViewPr>
  </p:notesTextViewPr>
  <p:sorterViewPr>
    <p:cViewPr>
      <p:scale>
        <a:sx n="200" d="100"/>
        <a:sy n="200" d="100"/>
      </p:scale>
      <p:origin x="0" y="0"/>
    </p:cViewPr>
  </p:sorterViewPr>
  <p:notesViewPr>
    <p:cSldViewPr snapToGrid="0">
      <p:cViewPr varScale="1">
        <p:scale>
          <a:sx n="84" d="100"/>
          <a:sy n="84" d="100"/>
        </p:scale>
        <p:origin x="3054" y="9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handoutMaster" Target="handoutMasters/handoutMaster1.xml"/><Relationship Id="rId37"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654C447-F63E-708A-7640-F379BC3B6F4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B9E9CD3C-9D08-D54A-E18D-CB66DD9854F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E3C7D50-3744-4F5E-B211-7EE7AB53D25A}" type="datetimeFigureOut">
              <a:rPr lang="en-US" smtClean="0"/>
              <a:t>5/12/2026</a:t>
            </a:fld>
            <a:endParaRPr lang="en-US" dirty="0"/>
          </a:p>
        </p:txBody>
      </p:sp>
      <p:sp>
        <p:nvSpPr>
          <p:cNvPr id="4" name="Footer Placeholder 3">
            <a:extLst>
              <a:ext uri="{FF2B5EF4-FFF2-40B4-BE49-F238E27FC236}">
                <a16:creationId xmlns:a16="http://schemas.microsoft.com/office/drawing/2014/main" id="{93A76D3F-B471-2F90-E003-19CC7E13919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3AFA019F-EAF7-AC1D-CF33-3B24307B5D1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3BB4229-F194-457F-858D-7FD6DC77E739}" type="slidenum">
              <a:rPr lang="en-US" smtClean="0"/>
              <a:t>‹#›</a:t>
            </a:fld>
            <a:endParaRPr lang="en-US" dirty="0"/>
          </a:p>
        </p:txBody>
      </p:sp>
    </p:spTree>
    <p:extLst>
      <p:ext uri="{BB962C8B-B14F-4D97-AF65-F5344CB8AC3E}">
        <p14:creationId xmlns:p14="http://schemas.microsoft.com/office/powerpoint/2010/main" val="3125549398"/>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832203-7F7F-406D-A6A3-240BE64C5DFA}" type="datetimeFigureOut">
              <a:rPr lang="en-US" smtClean="0"/>
              <a:t>5/12/2026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94BC6D-B4C2-499C-B968-7B53BF050EFF}" type="slidenum">
              <a:rPr lang="en-US" smtClean="0"/>
              <a:t>‹#›</a:t>
            </a:fld>
            <a:endParaRPr lang="en-US" dirty="0"/>
          </a:p>
        </p:txBody>
      </p:sp>
    </p:spTree>
    <p:extLst>
      <p:ext uri="{BB962C8B-B14F-4D97-AF65-F5344CB8AC3E}">
        <p14:creationId xmlns:p14="http://schemas.microsoft.com/office/powerpoint/2010/main" val="31770387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txBody>
          <a:bodyPr/>
          <a:lstStyle/>
          <a:p>
            <a:endParaRPr lang="en-US" dirty="0"/>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t>2</a:t>
            </a:fld>
            <a:endParaRPr lang="en-US" dirty="0"/>
          </a:p>
        </p:txBody>
      </p:sp>
    </p:spTree>
    <p:extLst>
      <p:ext uri="{BB962C8B-B14F-4D97-AF65-F5344CB8AC3E}">
        <p14:creationId xmlns:p14="http://schemas.microsoft.com/office/powerpoint/2010/main" val="33260488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C83A83-43A7-9DC6-33BB-B2BA29283BB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5DCF87-05C0-FA7D-DD83-A7BFD8DCA7DF}"/>
              </a:ext>
            </a:extLst>
          </p:cNvPr>
          <p:cNvSpPr>
            <a:spLocks noGrp="1" noRot="1" noChangeAspect="1"/>
          </p:cNvSpPr>
          <p:nvPr>
            <p:ph type="sldImg"/>
          </p:nvPr>
        </p:nvSpPr>
        <p:spPr>
          <a:xfrm>
            <a:off x="406400" y="696913"/>
            <a:ext cx="6197600" cy="3486150"/>
          </a:xfrm>
        </p:spPr>
        <p:txBody>
          <a:bodyPr/>
          <a:lstStyle/>
          <a:p>
            <a:endParaRPr lang="en-US" dirty="0"/>
          </a:p>
        </p:txBody>
      </p:sp>
      <p:sp>
        <p:nvSpPr>
          <p:cNvPr id="3" name="Notes Placeholder 2">
            <a:extLst>
              <a:ext uri="{FF2B5EF4-FFF2-40B4-BE49-F238E27FC236}">
                <a16:creationId xmlns:a16="http://schemas.microsoft.com/office/drawing/2014/main" id="{52020A1E-0080-DD51-7437-10C14F92B69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33045AE-1CA1-29F1-4655-50F1847E2F09}"/>
              </a:ext>
            </a:extLst>
          </p:cNvPr>
          <p:cNvSpPr>
            <a:spLocks noGrp="1"/>
          </p:cNvSpPr>
          <p:nvPr>
            <p:ph type="sldNum" sz="quarter" idx="5"/>
          </p:nvPr>
        </p:nvSpPr>
        <p:spPr/>
        <p:txBody>
          <a:bodyPr/>
          <a:lstStyle/>
          <a:p>
            <a:fld id="{F62AC51D-6DAA-4455-8EA7-D54B64909A85}" type="slidenum">
              <a:rPr lang="en-US" smtClean="0"/>
              <a:t>22</a:t>
            </a:fld>
            <a:endParaRPr lang="en-US" dirty="0"/>
          </a:p>
        </p:txBody>
      </p:sp>
    </p:spTree>
    <p:extLst>
      <p:ext uri="{BB962C8B-B14F-4D97-AF65-F5344CB8AC3E}">
        <p14:creationId xmlns:p14="http://schemas.microsoft.com/office/powerpoint/2010/main" val="23012799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4D6D6A-DFA4-3DA3-7DC2-936E4C140B7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0A9027-F0DF-7F65-7C87-065AF3A4EC41}"/>
              </a:ext>
            </a:extLst>
          </p:cNvPr>
          <p:cNvSpPr>
            <a:spLocks noGrp="1" noRot="1" noChangeAspect="1"/>
          </p:cNvSpPr>
          <p:nvPr>
            <p:ph type="sldImg"/>
          </p:nvPr>
        </p:nvSpPr>
        <p:spPr>
          <a:xfrm>
            <a:off x="406400" y="696913"/>
            <a:ext cx="6197600" cy="3486150"/>
          </a:xfrm>
        </p:spPr>
        <p:txBody>
          <a:bodyPr/>
          <a:lstStyle/>
          <a:p>
            <a:endParaRPr lang="en-US" dirty="0"/>
          </a:p>
        </p:txBody>
      </p:sp>
      <p:sp>
        <p:nvSpPr>
          <p:cNvPr id="3" name="Notes Placeholder 2">
            <a:extLst>
              <a:ext uri="{FF2B5EF4-FFF2-40B4-BE49-F238E27FC236}">
                <a16:creationId xmlns:a16="http://schemas.microsoft.com/office/drawing/2014/main" id="{DFA4A096-AC19-A0B8-5E8E-E631BC266CD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0DC9787-4E0C-5F45-DEF2-87A633D430C5}"/>
              </a:ext>
            </a:extLst>
          </p:cNvPr>
          <p:cNvSpPr>
            <a:spLocks noGrp="1"/>
          </p:cNvSpPr>
          <p:nvPr>
            <p:ph type="sldNum" sz="quarter" idx="5"/>
          </p:nvPr>
        </p:nvSpPr>
        <p:spPr/>
        <p:txBody>
          <a:bodyPr/>
          <a:lstStyle/>
          <a:p>
            <a:fld id="{F62AC51D-6DAA-4455-8EA7-D54B64909A85}" type="slidenum">
              <a:rPr lang="en-US" smtClean="0"/>
              <a:t>23</a:t>
            </a:fld>
            <a:endParaRPr lang="en-US" dirty="0"/>
          </a:p>
        </p:txBody>
      </p:sp>
    </p:spTree>
    <p:extLst>
      <p:ext uri="{BB962C8B-B14F-4D97-AF65-F5344CB8AC3E}">
        <p14:creationId xmlns:p14="http://schemas.microsoft.com/office/powerpoint/2010/main" val="4757020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4EC200-4C27-69C6-37C1-B2B1BD93F7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D8CE30D-4A6D-E150-EDD0-B2E8F35E8E42}"/>
              </a:ext>
            </a:extLst>
          </p:cNvPr>
          <p:cNvSpPr>
            <a:spLocks noGrp="1" noRot="1" noChangeAspect="1"/>
          </p:cNvSpPr>
          <p:nvPr>
            <p:ph type="sldImg"/>
          </p:nvPr>
        </p:nvSpPr>
        <p:spPr>
          <a:xfrm>
            <a:off x="406400" y="696913"/>
            <a:ext cx="6197600" cy="3486150"/>
          </a:xfrm>
        </p:spPr>
        <p:txBody>
          <a:bodyPr/>
          <a:lstStyle/>
          <a:p>
            <a:endParaRPr lang="en-US" dirty="0"/>
          </a:p>
        </p:txBody>
      </p:sp>
      <p:sp>
        <p:nvSpPr>
          <p:cNvPr id="3" name="Notes Placeholder 2">
            <a:extLst>
              <a:ext uri="{FF2B5EF4-FFF2-40B4-BE49-F238E27FC236}">
                <a16:creationId xmlns:a16="http://schemas.microsoft.com/office/drawing/2014/main" id="{15F7E6E0-8D90-2993-79BC-F35F90A7E14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4B05B83-21E1-979B-8236-350814C2778C}"/>
              </a:ext>
            </a:extLst>
          </p:cNvPr>
          <p:cNvSpPr>
            <a:spLocks noGrp="1"/>
          </p:cNvSpPr>
          <p:nvPr>
            <p:ph type="sldNum" sz="quarter" idx="5"/>
          </p:nvPr>
        </p:nvSpPr>
        <p:spPr/>
        <p:txBody>
          <a:bodyPr/>
          <a:lstStyle/>
          <a:p>
            <a:fld id="{F62AC51D-6DAA-4455-8EA7-D54B64909A85}" type="slidenum">
              <a:rPr lang="en-US" smtClean="0"/>
              <a:t>24</a:t>
            </a:fld>
            <a:endParaRPr lang="en-US" dirty="0"/>
          </a:p>
        </p:txBody>
      </p:sp>
    </p:spTree>
    <p:extLst>
      <p:ext uri="{BB962C8B-B14F-4D97-AF65-F5344CB8AC3E}">
        <p14:creationId xmlns:p14="http://schemas.microsoft.com/office/powerpoint/2010/main" val="3333813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172003-F24A-71E3-AF4C-5F45A3F6760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B96E35-F2F0-2276-8524-6300446332BA}"/>
              </a:ext>
            </a:extLst>
          </p:cNvPr>
          <p:cNvSpPr>
            <a:spLocks noGrp="1" noRot="1" noChangeAspect="1"/>
          </p:cNvSpPr>
          <p:nvPr>
            <p:ph type="sldImg"/>
          </p:nvPr>
        </p:nvSpPr>
        <p:spPr>
          <a:xfrm>
            <a:off x="406400" y="696913"/>
            <a:ext cx="6197600" cy="3486150"/>
          </a:xfrm>
        </p:spPr>
        <p:txBody>
          <a:bodyPr/>
          <a:lstStyle/>
          <a:p>
            <a:endParaRPr lang="en-US" dirty="0"/>
          </a:p>
        </p:txBody>
      </p:sp>
      <p:sp>
        <p:nvSpPr>
          <p:cNvPr id="3" name="Notes Placeholder 2">
            <a:extLst>
              <a:ext uri="{FF2B5EF4-FFF2-40B4-BE49-F238E27FC236}">
                <a16:creationId xmlns:a16="http://schemas.microsoft.com/office/drawing/2014/main" id="{EDB42D36-E3C1-5DA0-C387-94D448468F9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06D9EBC-A313-8EC1-F13B-AF5CDC480EA4}"/>
              </a:ext>
            </a:extLst>
          </p:cNvPr>
          <p:cNvSpPr>
            <a:spLocks noGrp="1"/>
          </p:cNvSpPr>
          <p:nvPr>
            <p:ph type="sldNum" sz="quarter" idx="5"/>
          </p:nvPr>
        </p:nvSpPr>
        <p:spPr/>
        <p:txBody>
          <a:bodyPr/>
          <a:lstStyle/>
          <a:p>
            <a:fld id="{F62AC51D-6DAA-4455-8EA7-D54B64909A85}" type="slidenum">
              <a:rPr lang="en-US" smtClean="0"/>
              <a:t>25</a:t>
            </a:fld>
            <a:endParaRPr lang="en-US" dirty="0"/>
          </a:p>
        </p:txBody>
      </p:sp>
    </p:spTree>
    <p:extLst>
      <p:ext uri="{BB962C8B-B14F-4D97-AF65-F5344CB8AC3E}">
        <p14:creationId xmlns:p14="http://schemas.microsoft.com/office/powerpoint/2010/main" val="41640274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694BC6D-B4C2-499C-B968-7B53BF050EFF}" type="slidenum">
              <a:rPr lang="en-US" smtClean="0"/>
              <a:t>4</a:t>
            </a:fld>
            <a:endParaRPr lang="en-US" dirty="0"/>
          </a:p>
        </p:txBody>
      </p:sp>
    </p:spTree>
    <p:extLst>
      <p:ext uri="{BB962C8B-B14F-4D97-AF65-F5344CB8AC3E}">
        <p14:creationId xmlns:p14="http://schemas.microsoft.com/office/powerpoint/2010/main" val="34620000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E18825-0DDA-B142-733D-06B4B8A449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6DD955-BA76-D83E-16B2-8CFFD10BC0A4}"/>
              </a:ext>
            </a:extLst>
          </p:cNvPr>
          <p:cNvSpPr>
            <a:spLocks noGrp="1" noRot="1" noChangeAspect="1"/>
          </p:cNvSpPr>
          <p:nvPr>
            <p:ph type="sldImg"/>
          </p:nvPr>
        </p:nvSpPr>
        <p:spPr>
          <a:xfrm>
            <a:off x="406400" y="696913"/>
            <a:ext cx="6197600" cy="3486150"/>
          </a:xfrm>
        </p:spPr>
        <p:txBody>
          <a:bodyPr/>
          <a:lstStyle/>
          <a:p>
            <a:endParaRPr lang="en-US"/>
          </a:p>
        </p:txBody>
      </p:sp>
      <p:sp>
        <p:nvSpPr>
          <p:cNvPr id="3" name="Notes Placeholder 2">
            <a:extLst>
              <a:ext uri="{FF2B5EF4-FFF2-40B4-BE49-F238E27FC236}">
                <a16:creationId xmlns:a16="http://schemas.microsoft.com/office/drawing/2014/main" id="{84BA7C9C-1F6A-6EB6-4BD9-F9A40265BC9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E48ACA1-5456-F23E-2280-9190E3B64707}"/>
              </a:ext>
            </a:extLst>
          </p:cNvPr>
          <p:cNvSpPr>
            <a:spLocks noGrp="1"/>
          </p:cNvSpPr>
          <p:nvPr>
            <p:ph type="sldNum" sz="quarter" idx="5"/>
          </p:nvPr>
        </p:nvSpPr>
        <p:spPr/>
        <p:txBody>
          <a:bodyPr/>
          <a:lstStyle/>
          <a:p>
            <a:fld id="{F62AC51D-6DAA-4455-8EA7-D54B64909A85}" type="slidenum">
              <a:rPr lang="en-US" smtClean="0"/>
              <a:t>15</a:t>
            </a:fld>
            <a:endParaRPr lang="en-US" dirty="0"/>
          </a:p>
        </p:txBody>
      </p:sp>
    </p:spTree>
    <p:extLst>
      <p:ext uri="{BB962C8B-B14F-4D97-AF65-F5344CB8AC3E}">
        <p14:creationId xmlns:p14="http://schemas.microsoft.com/office/powerpoint/2010/main" val="31458750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B2FC5A-CA31-565B-0E17-550DCE09E1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4526343-17E5-288B-3635-328C235B7B2F}"/>
              </a:ext>
            </a:extLst>
          </p:cNvPr>
          <p:cNvSpPr>
            <a:spLocks noGrp="1" noRot="1" noChangeAspect="1"/>
          </p:cNvSpPr>
          <p:nvPr>
            <p:ph type="sldImg"/>
          </p:nvPr>
        </p:nvSpPr>
        <p:spPr>
          <a:xfrm>
            <a:off x="406400" y="696913"/>
            <a:ext cx="6197600" cy="3486150"/>
          </a:xfrm>
        </p:spPr>
        <p:txBody>
          <a:bodyPr/>
          <a:lstStyle/>
          <a:p>
            <a:endParaRPr lang="en-US" dirty="0"/>
          </a:p>
        </p:txBody>
      </p:sp>
      <p:sp>
        <p:nvSpPr>
          <p:cNvPr id="3" name="Notes Placeholder 2">
            <a:extLst>
              <a:ext uri="{FF2B5EF4-FFF2-40B4-BE49-F238E27FC236}">
                <a16:creationId xmlns:a16="http://schemas.microsoft.com/office/drawing/2014/main" id="{4FFEAC62-1EE6-118A-339C-60B07F8581E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2386C83-1DF2-7C5E-DE14-E93712984C65}"/>
              </a:ext>
            </a:extLst>
          </p:cNvPr>
          <p:cNvSpPr>
            <a:spLocks noGrp="1"/>
          </p:cNvSpPr>
          <p:nvPr>
            <p:ph type="sldNum" sz="quarter" idx="5"/>
          </p:nvPr>
        </p:nvSpPr>
        <p:spPr/>
        <p:txBody>
          <a:bodyPr/>
          <a:lstStyle/>
          <a:p>
            <a:fld id="{F62AC51D-6DAA-4455-8EA7-D54B64909A85}" type="slidenum">
              <a:rPr lang="en-US" smtClean="0"/>
              <a:t>16</a:t>
            </a:fld>
            <a:endParaRPr lang="en-US" dirty="0"/>
          </a:p>
        </p:txBody>
      </p:sp>
    </p:spTree>
    <p:extLst>
      <p:ext uri="{BB962C8B-B14F-4D97-AF65-F5344CB8AC3E}">
        <p14:creationId xmlns:p14="http://schemas.microsoft.com/office/powerpoint/2010/main" val="24836447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F910F3-8CD0-BC80-1CFC-0886B5BCD9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944884-AF7E-EA4E-2A30-465BB199722E}"/>
              </a:ext>
            </a:extLst>
          </p:cNvPr>
          <p:cNvSpPr>
            <a:spLocks noGrp="1" noRot="1" noChangeAspect="1"/>
          </p:cNvSpPr>
          <p:nvPr>
            <p:ph type="sldImg"/>
          </p:nvPr>
        </p:nvSpPr>
        <p:spPr>
          <a:xfrm>
            <a:off x="406400" y="696913"/>
            <a:ext cx="6197600" cy="3486150"/>
          </a:xfrm>
        </p:spPr>
        <p:txBody>
          <a:bodyPr/>
          <a:lstStyle/>
          <a:p>
            <a:endParaRPr lang="en-US" dirty="0"/>
          </a:p>
        </p:txBody>
      </p:sp>
      <p:sp>
        <p:nvSpPr>
          <p:cNvPr id="3" name="Notes Placeholder 2">
            <a:extLst>
              <a:ext uri="{FF2B5EF4-FFF2-40B4-BE49-F238E27FC236}">
                <a16:creationId xmlns:a16="http://schemas.microsoft.com/office/drawing/2014/main" id="{063D9E97-9DC7-EF3D-0CE6-BD4BB353F58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9A72B6B-C8E4-B2ED-A914-8F0BA14DE14E}"/>
              </a:ext>
            </a:extLst>
          </p:cNvPr>
          <p:cNvSpPr>
            <a:spLocks noGrp="1"/>
          </p:cNvSpPr>
          <p:nvPr>
            <p:ph type="sldNum" sz="quarter" idx="5"/>
          </p:nvPr>
        </p:nvSpPr>
        <p:spPr/>
        <p:txBody>
          <a:bodyPr/>
          <a:lstStyle/>
          <a:p>
            <a:fld id="{F62AC51D-6DAA-4455-8EA7-D54B64909A85}" type="slidenum">
              <a:rPr lang="en-US" smtClean="0"/>
              <a:t>17</a:t>
            </a:fld>
            <a:endParaRPr lang="en-US" dirty="0"/>
          </a:p>
        </p:txBody>
      </p:sp>
    </p:spTree>
    <p:extLst>
      <p:ext uri="{BB962C8B-B14F-4D97-AF65-F5344CB8AC3E}">
        <p14:creationId xmlns:p14="http://schemas.microsoft.com/office/powerpoint/2010/main" val="12749468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3BF035-2184-7CAA-57B5-A20CF8709F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9EC1A0-9934-DB35-F82A-D70AEE8BD264}"/>
              </a:ext>
            </a:extLst>
          </p:cNvPr>
          <p:cNvSpPr>
            <a:spLocks noGrp="1" noRot="1" noChangeAspect="1"/>
          </p:cNvSpPr>
          <p:nvPr>
            <p:ph type="sldImg"/>
          </p:nvPr>
        </p:nvSpPr>
        <p:spPr>
          <a:xfrm>
            <a:off x="406400" y="696913"/>
            <a:ext cx="6197600" cy="3486150"/>
          </a:xfrm>
        </p:spPr>
        <p:txBody>
          <a:bodyPr/>
          <a:lstStyle/>
          <a:p>
            <a:endParaRPr lang="en-US" dirty="0"/>
          </a:p>
        </p:txBody>
      </p:sp>
      <p:sp>
        <p:nvSpPr>
          <p:cNvPr id="3" name="Notes Placeholder 2">
            <a:extLst>
              <a:ext uri="{FF2B5EF4-FFF2-40B4-BE49-F238E27FC236}">
                <a16:creationId xmlns:a16="http://schemas.microsoft.com/office/drawing/2014/main" id="{67DBE72E-3754-F501-A016-21E0D8F85B4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821BC48-265E-8198-EE07-9DC4AECE18B2}"/>
              </a:ext>
            </a:extLst>
          </p:cNvPr>
          <p:cNvSpPr>
            <a:spLocks noGrp="1"/>
          </p:cNvSpPr>
          <p:nvPr>
            <p:ph type="sldNum" sz="quarter" idx="5"/>
          </p:nvPr>
        </p:nvSpPr>
        <p:spPr/>
        <p:txBody>
          <a:bodyPr/>
          <a:lstStyle/>
          <a:p>
            <a:fld id="{F62AC51D-6DAA-4455-8EA7-D54B64909A85}" type="slidenum">
              <a:rPr lang="en-US" smtClean="0"/>
              <a:t>18</a:t>
            </a:fld>
            <a:endParaRPr lang="en-US" dirty="0"/>
          </a:p>
        </p:txBody>
      </p:sp>
    </p:spTree>
    <p:extLst>
      <p:ext uri="{BB962C8B-B14F-4D97-AF65-F5344CB8AC3E}">
        <p14:creationId xmlns:p14="http://schemas.microsoft.com/office/powerpoint/2010/main" val="15531214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B1289A-167A-9EB3-3B9C-16CB635AD8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A050CA-8200-9AC8-A626-73F3BFE41392}"/>
              </a:ext>
            </a:extLst>
          </p:cNvPr>
          <p:cNvSpPr>
            <a:spLocks noGrp="1" noRot="1" noChangeAspect="1"/>
          </p:cNvSpPr>
          <p:nvPr>
            <p:ph type="sldImg"/>
          </p:nvPr>
        </p:nvSpPr>
        <p:spPr>
          <a:xfrm>
            <a:off x="406400" y="696913"/>
            <a:ext cx="6197600" cy="3486150"/>
          </a:xfrm>
        </p:spPr>
        <p:txBody>
          <a:bodyPr/>
          <a:lstStyle/>
          <a:p>
            <a:endParaRPr lang="en-US" dirty="0"/>
          </a:p>
        </p:txBody>
      </p:sp>
      <p:sp>
        <p:nvSpPr>
          <p:cNvPr id="3" name="Notes Placeholder 2">
            <a:extLst>
              <a:ext uri="{FF2B5EF4-FFF2-40B4-BE49-F238E27FC236}">
                <a16:creationId xmlns:a16="http://schemas.microsoft.com/office/drawing/2014/main" id="{7AFA9AA0-882C-B836-0C0E-F095A26AC77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5DCA5B0-6A3B-B848-070E-502C2A4E1103}"/>
              </a:ext>
            </a:extLst>
          </p:cNvPr>
          <p:cNvSpPr>
            <a:spLocks noGrp="1"/>
          </p:cNvSpPr>
          <p:nvPr>
            <p:ph type="sldNum" sz="quarter" idx="5"/>
          </p:nvPr>
        </p:nvSpPr>
        <p:spPr/>
        <p:txBody>
          <a:bodyPr/>
          <a:lstStyle/>
          <a:p>
            <a:fld id="{F62AC51D-6DAA-4455-8EA7-D54B64909A85}" type="slidenum">
              <a:rPr lang="en-US" smtClean="0"/>
              <a:t>19</a:t>
            </a:fld>
            <a:endParaRPr lang="en-US" dirty="0"/>
          </a:p>
        </p:txBody>
      </p:sp>
    </p:spTree>
    <p:extLst>
      <p:ext uri="{BB962C8B-B14F-4D97-AF65-F5344CB8AC3E}">
        <p14:creationId xmlns:p14="http://schemas.microsoft.com/office/powerpoint/2010/main" val="38156878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F783B-2193-5C53-9E9E-40C5ECD531E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976CB5-991B-04F2-D010-C03AEDC6FC78}"/>
              </a:ext>
            </a:extLst>
          </p:cNvPr>
          <p:cNvSpPr>
            <a:spLocks noGrp="1" noRot="1" noChangeAspect="1"/>
          </p:cNvSpPr>
          <p:nvPr>
            <p:ph type="sldImg"/>
          </p:nvPr>
        </p:nvSpPr>
        <p:spPr>
          <a:xfrm>
            <a:off x="406400" y="696913"/>
            <a:ext cx="6197600" cy="3486150"/>
          </a:xfrm>
        </p:spPr>
        <p:txBody>
          <a:bodyPr/>
          <a:lstStyle/>
          <a:p>
            <a:endParaRPr lang="en-US" dirty="0"/>
          </a:p>
        </p:txBody>
      </p:sp>
      <p:sp>
        <p:nvSpPr>
          <p:cNvPr id="3" name="Notes Placeholder 2">
            <a:extLst>
              <a:ext uri="{FF2B5EF4-FFF2-40B4-BE49-F238E27FC236}">
                <a16:creationId xmlns:a16="http://schemas.microsoft.com/office/drawing/2014/main" id="{1664B114-BB4A-397F-79E2-BCCB6E9AD04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C379FAA-00BA-4CA8-D5F2-4975830E0B84}"/>
              </a:ext>
            </a:extLst>
          </p:cNvPr>
          <p:cNvSpPr>
            <a:spLocks noGrp="1"/>
          </p:cNvSpPr>
          <p:nvPr>
            <p:ph type="sldNum" sz="quarter" idx="5"/>
          </p:nvPr>
        </p:nvSpPr>
        <p:spPr/>
        <p:txBody>
          <a:bodyPr/>
          <a:lstStyle/>
          <a:p>
            <a:fld id="{F62AC51D-6DAA-4455-8EA7-D54B64909A85}" type="slidenum">
              <a:rPr lang="en-US" smtClean="0"/>
              <a:t>20</a:t>
            </a:fld>
            <a:endParaRPr lang="en-US" dirty="0"/>
          </a:p>
        </p:txBody>
      </p:sp>
    </p:spTree>
    <p:extLst>
      <p:ext uri="{BB962C8B-B14F-4D97-AF65-F5344CB8AC3E}">
        <p14:creationId xmlns:p14="http://schemas.microsoft.com/office/powerpoint/2010/main" val="34106581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A3D9C9-3D34-5DA4-A116-1FC5AEBAD2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A6D396-6E64-B391-97C4-7978EE94C74C}"/>
              </a:ext>
            </a:extLst>
          </p:cNvPr>
          <p:cNvSpPr>
            <a:spLocks noGrp="1" noRot="1" noChangeAspect="1"/>
          </p:cNvSpPr>
          <p:nvPr>
            <p:ph type="sldImg"/>
          </p:nvPr>
        </p:nvSpPr>
        <p:spPr>
          <a:xfrm>
            <a:off x="406400" y="696913"/>
            <a:ext cx="6197600" cy="3486150"/>
          </a:xfrm>
        </p:spPr>
        <p:txBody>
          <a:bodyPr/>
          <a:lstStyle/>
          <a:p>
            <a:endParaRPr lang="en-US" dirty="0"/>
          </a:p>
        </p:txBody>
      </p:sp>
      <p:sp>
        <p:nvSpPr>
          <p:cNvPr id="3" name="Notes Placeholder 2">
            <a:extLst>
              <a:ext uri="{FF2B5EF4-FFF2-40B4-BE49-F238E27FC236}">
                <a16:creationId xmlns:a16="http://schemas.microsoft.com/office/drawing/2014/main" id="{37F2BF1A-F082-0613-15DE-242978808FD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ED84D9C-2462-6813-1AF7-B2839146F6BF}"/>
              </a:ext>
            </a:extLst>
          </p:cNvPr>
          <p:cNvSpPr>
            <a:spLocks noGrp="1"/>
          </p:cNvSpPr>
          <p:nvPr>
            <p:ph type="sldNum" sz="quarter" idx="5"/>
          </p:nvPr>
        </p:nvSpPr>
        <p:spPr/>
        <p:txBody>
          <a:bodyPr/>
          <a:lstStyle/>
          <a:p>
            <a:fld id="{F62AC51D-6DAA-4455-8EA7-D54B64909A85}" type="slidenum">
              <a:rPr lang="en-US" smtClean="0"/>
              <a:t>21</a:t>
            </a:fld>
            <a:endParaRPr lang="en-US" dirty="0"/>
          </a:p>
        </p:txBody>
      </p:sp>
    </p:spTree>
    <p:extLst>
      <p:ext uri="{BB962C8B-B14F-4D97-AF65-F5344CB8AC3E}">
        <p14:creationId xmlns:p14="http://schemas.microsoft.com/office/powerpoint/2010/main" val="83366919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2.sv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svg"/><Relationship Id="rId1" Type="http://schemas.openxmlformats.org/officeDocument/2006/relationships/slideMaster" Target="../slideMasters/slideMaster2.xml"/><Relationship Id="rId6" Type="http://schemas.openxmlformats.org/officeDocument/2006/relationships/image" Target="../media/image8.svg"/><Relationship Id="rId5" Type="http://schemas.openxmlformats.org/officeDocument/2006/relationships/image" Target="../media/image7.svg"/><Relationship Id="rId4" Type="http://schemas.openxmlformats.org/officeDocument/2006/relationships/image" Target="../media/image6.sv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sv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v2">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B6F8A40-F0D0-857B-E8A8-1B3161AC4336}"/>
              </a:ext>
              <a:ext uri="{C183D7F6-B498-43B3-948B-1728B52AA6E4}">
                <adec:decorative xmlns:adec="http://schemas.microsoft.com/office/drawing/2017/decorative" val="1"/>
              </a:ext>
            </a:extLst>
          </p:cNvPr>
          <p:cNvSpPr>
            <a:spLocks/>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62DC5253-5E42-F62E-EA4E-3AB21BA87CDB}"/>
              </a:ext>
              <a:ext uri="{C183D7F6-B498-43B3-948B-1728B52AA6E4}">
                <adec:decorative xmlns:adec="http://schemas.microsoft.com/office/drawing/2017/decorative" val="1"/>
              </a:ext>
            </a:extLst>
          </p:cNvPr>
          <p:cNvSpPr>
            <a:spLocks/>
          </p:cNvSpPr>
          <p:nvPr userDrawn="1"/>
        </p:nvSpPr>
        <p:spPr>
          <a:xfrm>
            <a:off x="0" y="0"/>
            <a:ext cx="4206240" cy="6858000"/>
          </a:xfrm>
          <a:prstGeom prst="rect">
            <a:avLst/>
          </a:prstGeom>
          <a:gradFill flip="none" rotWithShape="1">
            <a:gsLst>
              <a:gs pos="0">
                <a:schemeClr val="bg1">
                  <a:alpha val="0"/>
                </a:schemeClr>
              </a:gs>
              <a:gs pos="51000">
                <a:srgbClr val="B1E5ED">
                  <a:alpha val="6667"/>
                </a:srgbClr>
              </a:gs>
              <a:gs pos="71000">
                <a:srgbClr val="2794A4">
                  <a:alpha val="83922"/>
                </a:srgbClr>
              </a:gs>
              <a:gs pos="98000">
                <a:srgbClr val="00343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Graphic 6" descr="ERCOT logo white on background">
            <a:extLst>
              <a:ext uri="{FF2B5EF4-FFF2-40B4-BE49-F238E27FC236}">
                <a16:creationId xmlns:a16="http://schemas.microsoft.com/office/drawing/2014/main" id="{590365CF-9C80-03DF-D245-DBE4EBA33356}"/>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74555" y="1125953"/>
            <a:ext cx="2425881" cy="889910"/>
          </a:xfrm>
          <a:prstGeom prst="rect">
            <a:avLst/>
          </a:prstGeom>
          <a:effectLst>
            <a:outerShdw blurRad="50800" dist="12700" dir="10800000" algn="r" rotWithShape="0">
              <a:schemeClr val="tx2">
                <a:alpha val="40000"/>
              </a:schemeClr>
            </a:outerShdw>
          </a:effectLst>
        </p:spPr>
      </p:pic>
      <p:sp>
        <p:nvSpPr>
          <p:cNvPr id="8" name="TextBox 7">
            <a:extLst>
              <a:ext uri="{FF2B5EF4-FFF2-40B4-BE49-F238E27FC236}">
                <a16:creationId xmlns:a16="http://schemas.microsoft.com/office/drawing/2014/main" id="{1A1A5353-DA71-B6B2-BDDB-2FB68F1F0909}"/>
              </a:ext>
            </a:extLst>
          </p:cNvPr>
          <p:cNvSpPr txBox="1"/>
          <p:nvPr userDrawn="1"/>
        </p:nvSpPr>
        <p:spPr>
          <a:xfrm>
            <a:off x="-91688" y="503044"/>
            <a:ext cx="1162970" cy="230832"/>
          </a:xfrm>
          <a:prstGeom prst="rect">
            <a:avLst/>
          </a:prstGeom>
          <a:noFill/>
        </p:spPr>
        <p:txBody>
          <a:bodyPr wrap="square" rtlCol="0">
            <a:spAutoFit/>
          </a:bodyPr>
          <a:lstStyle/>
          <a:p>
            <a:pPr algn="ctr"/>
            <a:r>
              <a:rPr lang="en-US" sz="900" b="1" spc="0" dirty="0">
                <a:solidFill>
                  <a:schemeClr val="bg1"/>
                </a:solidFill>
              </a:rPr>
              <a:t>CONFIDENTIAL</a:t>
            </a:r>
          </a:p>
        </p:txBody>
      </p:sp>
      <p:grpSp>
        <p:nvGrpSpPr>
          <p:cNvPr id="9" name="Group 8">
            <a:extLst>
              <a:ext uri="{FF2B5EF4-FFF2-40B4-BE49-F238E27FC236}">
                <a16:creationId xmlns:a16="http://schemas.microsoft.com/office/drawing/2014/main" id="{C05802D9-2F73-A263-28E7-486C8A489A26}"/>
              </a:ext>
              <a:ext uri="{C183D7F6-B498-43B3-948B-1728B52AA6E4}">
                <adec:decorative xmlns:adec="http://schemas.microsoft.com/office/drawing/2017/decorative" val="1"/>
              </a:ext>
            </a:extLst>
          </p:cNvPr>
          <p:cNvGrpSpPr/>
          <p:nvPr userDrawn="1"/>
        </p:nvGrpSpPr>
        <p:grpSpPr>
          <a:xfrm>
            <a:off x="-91688" y="457199"/>
            <a:ext cx="1162970" cy="358775"/>
            <a:chOff x="-91688" y="6362698"/>
            <a:chExt cx="1162970" cy="358775"/>
          </a:xfrm>
        </p:grpSpPr>
        <p:sp>
          <p:nvSpPr>
            <p:cNvPr id="10" name="Rectangle 9">
              <a:extLst>
                <a:ext uri="{FF2B5EF4-FFF2-40B4-BE49-F238E27FC236}">
                  <a16:creationId xmlns:a16="http://schemas.microsoft.com/office/drawing/2014/main" id="{8241ADA3-F564-E7C2-1972-0F9FF557AE05}"/>
                </a:ext>
              </a:extLst>
            </p:cNvPr>
            <p:cNvSpPr/>
            <p:nvPr/>
          </p:nvSpPr>
          <p:spPr>
            <a:xfrm rot="10800000">
              <a:off x="-12035" y="6362698"/>
              <a:ext cx="986590" cy="35877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D77A54B6-1CA8-9AE2-BCA6-21205CB4852B}"/>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pic>
        <p:nvPicPr>
          <p:cNvPr id="3" name="Graphic 2">
            <a:extLst>
              <a:ext uri="{FF2B5EF4-FFF2-40B4-BE49-F238E27FC236}">
                <a16:creationId xmlns:a16="http://schemas.microsoft.com/office/drawing/2014/main" id="{81B94DDE-8E3F-CACF-1508-79E6F98F5EE5}"/>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3"/>
              </a:ext>
            </a:extLst>
          </a:blip>
          <a:srcRect l="59827" t="14818" r="10238" b="43257"/>
          <a:stretch>
            <a:fillRect/>
          </a:stretch>
        </p:blipFill>
        <p:spPr>
          <a:xfrm>
            <a:off x="-1" y="-1"/>
            <a:ext cx="12192001" cy="5732047"/>
          </a:xfrm>
          <a:prstGeom prst="rect">
            <a:avLst/>
          </a:prstGeom>
        </p:spPr>
      </p:pic>
      <p:sp>
        <p:nvSpPr>
          <p:cNvPr id="2" name="Title 1">
            <a:extLst>
              <a:ext uri="{FF2B5EF4-FFF2-40B4-BE49-F238E27FC236}">
                <a16:creationId xmlns:a16="http://schemas.microsoft.com/office/drawing/2014/main" id="{AFCF6855-B24E-92AB-2FE8-002F720AEB18}"/>
              </a:ext>
            </a:extLst>
          </p:cNvPr>
          <p:cNvSpPr>
            <a:spLocks noGrp="1"/>
          </p:cNvSpPr>
          <p:nvPr>
            <p:ph type="ctrTitle" hasCustomPrompt="1"/>
          </p:nvPr>
        </p:nvSpPr>
        <p:spPr>
          <a:xfrm>
            <a:off x="5074920" y="2062263"/>
            <a:ext cx="6316168" cy="3366409"/>
          </a:xfrm>
          <a:prstGeom prst="rect">
            <a:avLst/>
          </a:prstGeom>
        </p:spPr>
        <p:txBody>
          <a:bodyPr anchor="t"/>
          <a:lstStyle>
            <a:lvl1pPr algn="l">
              <a:defRPr lang="en-US" sz="2000" b="1" dirty="0">
                <a:solidFill>
                  <a:schemeClr val="tx1"/>
                </a:solidFill>
              </a:defRPr>
            </a:lvl1pPr>
          </a:lstStyle>
          <a:p>
            <a:r>
              <a:rPr lang="en-US"/>
              <a:t>Click to edit Master title style</a:t>
            </a:r>
            <a:br>
              <a:rPr lang="en-US"/>
            </a:br>
            <a:endParaRPr lang="en-US"/>
          </a:p>
        </p:txBody>
      </p:sp>
    </p:spTree>
    <p:extLst>
      <p:ext uri="{BB962C8B-B14F-4D97-AF65-F5344CB8AC3E}">
        <p14:creationId xmlns:p14="http://schemas.microsoft.com/office/powerpoint/2010/main" val="40731209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3" name="Title Placeholder 1">
            <a:extLst>
              <a:ext uri="{FF2B5EF4-FFF2-40B4-BE49-F238E27FC236}">
                <a16:creationId xmlns:a16="http://schemas.microsoft.com/office/drawing/2014/main" id="{197228CF-7CDD-26CC-CA47-4AF0A314BDEA}"/>
              </a:ext>
            </a:extLst>
          </p:cNvPr>
          <p:cNvSpPr>
            <a:spLocks noGrp="1"/>
          </p:cNvSpPr>
          <p:nvPr>
            <p:ph type="title"/>
          </p:nvPr>
        </p:nvSpPr>
        <p:spPr>
          <a:xfrm>
            <a:off x="1257300" y="457200"/>
            <a:ext cx="4838700" cy="1219200"/>
          </a:xfrm>
          <a:prstGeom prst="rect">
            <a:avLst/>
          </a:prstGeom>
          <a:noFill/>
        </p:spPr>
        <p:txBody>
          <a:bodyPr vert="horz" lIns="0" tIns="0" rIns="0" bIns="0" rtlCol="0" anchor="t">
            <a:normAutofit/>
          </a:bodyPr>
          <a:lstStyle/>
          <a:p>
            <a:r>
              <a:rPr lang="en-US" dirty="0"/>
              <a:t>Click to edit Master title style</a:t>
            </a:r>
          </a:p>
        </p:txBody>
      </p:sp>
      <p:sp>
        <p:nvSpPr>
          <p:cNvPr id="12" name="Text Placeholder 11">
            <a:extLst>
              <a:ext uri="{FF2B5EF4-FFF2-40B4-BE49-F238E27FC236}">
                <a16:creationId xmlns:a16="http://schemas.microsoft.com/office/drawing/2014/main" id="{C277CEE6-13A0-6BA8-8A3C-EA3A8B9CA323}"/>
              </a:ext>
            </a:extLst>
          </p:cNvPr>
          <p:cNvSpPr>
            <a:spLocks noGrp="1"/>
          </p:cNvSpPr>
          <p:nvPr>
            <p:ph type="body" sz="quarter" idx="13"/>
          </p:nvPr>
        </p:nvSpPr>
        <p:spPr>
          <a:xfrm>
            <a:off x="493776" y="2152650"/>
            <a:ext cx="5602224" cy="40195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Picture Placeholder 2">
            <a:extLst>
              <a:ext uri="{FF2B5EF4-FFF2-40B4-BE49-F238E27FC236}">
                <a16:creationId xmlns:a16="http://schemas.microsoft.com/office/drawing/2014/main" id="{5E24E62B-01AB-F5DE-E2D4-85B1DECC92BB}"/>
              </a:ext>
              <a:ext uri="{C183D7F6-B498-43B3-948B-1728B52AA6E4}">
                <adec:decorative xmlns:adec="http://schemas.microsoft.com/office/drawing/2017/decorative" val="1"/>
              </a:ext>
            </a:extLst>
          </p:cNvPr>
          <p:cNvSpPr>
            <a:spLocks noGrp="1"/>
          </p:cNvSpPr>
          <p:nvPr>
            <p:ph type="pic" idx="1"/>
          </p:nvPr>
        </p:nvSpPr>
        <p:spPr>
          <a:xfrm>
            <a:off x="6496050" y="0"/>
            <a:ext cx="569595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8" name="Rectangle 7">
            <a:extLst>
              <a:ext uri="{FF2B5EF4-FFF2-40B4-BE49-F238E27FC236}">
                <a16:creationId xmlns:a16="http://schemas.microsoft.com/office/drawing/2014/main" id="{4C33291D-BE72-DBF6-5318-1BD0E7127EE8}"/>
              </a:ext>
              <a:ext uri="{C183D7F6-B498-43B3-948B-1728B52AA6E4}">
                <adec:decorative xmlns:adec="http://schemas.microsoft.com/office/drawing/2017/decorative" val="1"/>
              </a:ext>
            </a:extLst>
          </p:cNvPr>
          <p:cNvSpPr/>
          <p:nvPr/>
        </p:nvSpPr>
        <p:spPr>
          <a:xfrm>
            <a:off x="10853288" y="6356350"/>
            <a:ext cx="1338712" cy="3651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ooter Placeholder 5">
            <a:extLst>
              <a:ext uri="{FF2B5EF4-FFF2-40B4-BE49-F238E27FC236}">
                <a16:creationId xmlns:a16="http://schemas.microsoft.com/office/drawing/2014/main" id="{21138100-AC14-9CC0-AD86-426AD89D4336}"/>
              </a:ext>
            </a:extLst>
          </p:cNvPr>
          <p:cNvSpPr>
            <a:spLocks noGrp="1"/>
          </p:cNvSpPr>
          <p:nvPr>
            <p:ph type="ftr" sz="quarter" idx="11"/>
          </p:nvPr>
        </p:nvSpPr>
        <p:spPr/>
        <p:txBody>
          <a:bodyPr/>
          <a:lstStyle/>
          <a:p>
            <a:endParaRPr lang="en-US" dirty="0"/>
          </a:p>
        </p:txBody>
      </p:sp>
      <p:sp>
        <p:nvSpPr>
          <p:cNvPr id="5" name="Date Placeholder 4">
            <a:extLst>
              <a:ext uri="{FF2B5EF4-FFF2-40B4-BE49-F238E27FC236}">
                <a16:creationId xmlns:a16="http://schemas.microsoft.com/office/drawing/2014/main" id="{1D796E23-B521-5C07-85E1-BA73A20DB266}"/>
              </a:ext>
            </a:extLst>
          </p:cNvPr>
          <p:cNvSpPr>
            <a:spLocks noGrp="1"/>
          </p:cNvSpPr>
          <p:nvPr>
            <p:ph type="dt" sz="half" idx="10"/>
          </p:nvPr>
        </p:nvSpPr>
        <p:spPr/>
        <p:txBody>
          <a:bodyPr/>
          <a:lstStyle/>
          <a:p>
            <a:fld id="{E710D0B2-8800-4E48-BDCE-A19E57C7C5AF}" type="datetime4">
              <a:rPr lang="en-US" smtClean="0"/>
              <a:t>May 12, 2026</a:t>
            </a:fld>
            <a:endParaRPr lang="en-US" dirty="0"/>
          </a:p>
        </p:txBody>
      </p:sp>
      <p:sp>
        <p:nvSpPr>
          <p:cNvPr id="7" name="Slide Number Placeholder 6">
            <a:extLst>
              <a:ext uri="{FF2B5EF4-FFF2-40B4-BE49-F238E27FC236}">
                <a16:creationId xmlns:a16="http://schemas.microsoft.com/office/drawing/2014/main" id="{742A00A7-6A1E-80A0-8EB9-F7F0592559B3}"/>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38823126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B285AF9-0372-9C81-F75D-2589F4F48723}"/>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May 12,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572848033"/>
      </p:ext>
    </p:extLst>
  </p:cSld>
  <p:clrMapOvr>
    <a:masterClrMapping/>
  </p:clrMapOvr>
  <p:extLst>
    <p:ext uri="{DCECCB84-F9BA-43D5-87BE-67443E8EF086}">
      <p15:sldGuideLst xmlns:p15="http://schemas.microsoft.com/office/powerpoint/2012/main">
        <p15:guide id="1" orient="horz" pos="864"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lide with Social">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021CF500-4BD3-92C6-CCBD-156DED65A672}"/>
              </a:ext>
            </a:extLst>
          </p:cNvPr>
          <p:cNvSpPr>
            <a:spLocks noGrp="1"/>
          </p:cNvSpPr>
          <p:nvPr>
            <p:ph type="title"/>
          </p:nvPr>
        </p:nvSpPr>
        <p:spPr>
          <a:xfrm>
            <a:off x="530868" y="1430448"/>
            <a:ext cx="5565131" cy="1848259"/>
          </a:xfrm>
        </p:spPr>
        <p:txBody>
          <a:bodyPr anchor="ctr"/>
          <a:lstStyle>
            <a:lvl1pPr>
              <a:defRPr sz="4000"/>
            </a:lvl1pPr>
          </a:lstStyle>
          <a:p>
            <a:r>
              <a:rPr lang="en-US" dirty="0"/>
              <a:t>Click to edit Master title style</a:t>
            </a:r>
          </a:p>
        </p:txBody>
      </p:sp>
      <p:sp>
        <p:nvSpPr>
          <p:cNvPr id="22" name="Text Placeholder 22">
            <a:extLst>
              <a:ext uri="{FF2B5EF4-FFF2-40B4-BE49-F238E27FC236}">
                <a16:creationId xmlns:a16="http://schemas.microsoft.com/office/drawing/2014/main" id="{5BFBC12E-0B6E-E8C7-9088-B497FB49171C}"/>
              </a:ext>
            </a:extLst>
          </p:cNvPr>
          <p:cNvSpPr>
            <a:spLocks noGrp="1"/>
          </p:cNvSpPr>
          <p:nvPr>
            <p:ph type="body" sz="quarter" idx="13"/>
          </p:nvPr>
        </p:nvSpPr>
        <p:spPr>
          <a:xfrm>
            <a:off x="530868" y="3501136"/>
            <a:ext cx="5565131"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dirty="0"/>
              <a:t>Click to edit Master text styles</a:t>
            </a:r>
          </a:p>
        </p:txBody>
      </p:sp>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62E7750B-0863-BB91-0C67-54B5E9B868D6}"/>
              </a:ext>
            </a:extLst>
          </p:cNvPr>
          <p:cNvSpPr txBox="1"/>
          <p:nvPr userDrawn="1"/>
        </p:nvSpPr>
        <p:spPr>
          <a:xfrm>
            <a:off x="8032876" y="1370524"/>
            <a:ext cx="3625724" cy="369332"/>
          </a:xfrm>
          <a:prstGeom prst="rect">
            <a:avLst/>
          </a:prstGeom>
          <a:noFill/>
        </p:spPr>
        <p:txBody>
          <a:bodyPr wrap="square" rtlCol="0">
            <a:spAutoFit/>
          </a:bodyPr>
          <a:lstStyle/>
          <a:p>
            <a:r>
              <a:rPr lang="en-US" b="1" dirty="0"/>
              <a:t>Learn More</a:t>
            </a:r>
          </a:p>
        </p:txBody>
      </p:sp>
      <p:sp>
        <p:nvSpPr>
          <p:cNvPr id="7" name="TextBox 6">
            <a:extLst>
              <a:ext uri="{FF2B5EF4-FFF2-40B4-BE49-F238E27FC236}">
                <a16:creationId xmlns:a16="http://schemas.microsoft.com/office/drawing/2014/main" id="{3B961C0C-432D-CBAD-EA65-6543DA81C252}"/>
              </a:ext>
            </a:extLst>
          </p:cNvPr>
          <p:cNvSpPr txBox="1"/>
          <p:nvPr userDrawn="1"/>
        </p:nvSpPr>
        <p:spPr>
          <a:xfrm>
            <a:off x="8054878" y="1783080"/>
            <a:ext cx="3320924" cy="338554"/>
          </a:xfrm>
          <a:prstGeom prst="rect">
            <a:avLst/>
          </a:prstGeom>
          <a:noFill/>
        </p:spPr>
        <p:txBody>
          <a:bodyPr wrap="square" rtlCol="0">
            <a:spAutoFit/>
          </a:bodyPr>
          <a:lstStyle/>
          <a:p>
            <a:r>
              <a:rPr lang="en-US" sz="1600" dirty="0">
                <a:solidFill>
                  <a:srgbClr val="00829B"/>
                </a:solidFill>
              </a:rPr>
              <a:t>www.ercot.com</a:t>
            </a:r>
          </a:p>
        </p:txBody>
      </p:sp>
      <p:sp>
        <p:nvSpPr>
          <p:cNvPr id="8" name="TextBox 7">
            <a:extLst>
              <a:ext uri="{FF2B5EF4-FFF2-40B4-BE49-F238E27FC236}">
                <a16:creationId xmlns:a16="http://schemas.microsoft.com/office/drawing/2014/main" id="{74781169-74C0-5084-B1E5-21B24E64EBD9}"/>
              </a:ext>
            </a:extLst>
          </p:cNvPr>
          <p:cNvSpPr txBox="1"/>
          <p:nvPr userDrawn="1"/>
        </p:nvSpPr>
        <p:spPr>
          <a:xfrm>
            <a:off x="8032876" y="2442045"/>
            <a:ext cx="3625724" cy="369332"/>
          </a:xfrm>
          <a:prstGeom prst="rect">
            <a:avLst/>
          </a:prstGeom>
          <a:noFill/>
        </p:spPr>
        <p:txBody>
          <a:bodyPr wrap="square" rtlCol="0">
            <a:spAutoFit/>
          </a:bodyPr>
          <a:lstStyle/>
          <a:p>
            <a:r>
              <a:rPr lang="en-US" b="1" dirty="0"/>
              <a:t>Download ERCOT Mobile App</a:t>
            </a:r>
          </a:p>
        </p:txBody>
      </p:sp>
      <p:pic>
        <p:nvPicPr>
          <p:cNvPr id="9" name="Graphic 8" descr="Google play logo on the left and App Store logo on the right">
            <a:extLst>
              <a:ext uri="{FF2B5EF4-FFF2-40B4-BE49-F238E27FC236}">
                <a16:creationId xmlns:a16="http://schemas.microsoft.com/office/drawing/2014/main" id="{4CC00E98-A942-2688-815D-B898449C0BC2}"/>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8341368" y="2987763"/>
            <a:ext cx="2635124" cy="367447"/>
          </a:xfrm>
          <a:prstGeom prst="rect">
            <a:avLst/>
          </a:prstGeom>
        </p:spPr>
      </p:pic>
      <p:sp>
        <p:nvSpPr>
          <p:cNvPr id="10" name="TextBox 9">
            <a:extLst>
              <a:ext uri="{FF2B5EF4-FFF2-40B4-BE49-F238E27FC236}">
                <a16:creationId xmlns:a16="http://schemas.microsoft.com/office/drawing/2014/main" id="{1EBBA5BE-9DD2-6EE7-CE28-D076D6D33E94}"/>
              </a:ext>
            </a:extLst>
          </p:cNvPr>
          <p:cNvSpPr txBox="1"/>
          <p:nvPr userDrawn="1"/>
        </p:nvSpPr>
        <p:spPr>
          <a:xfrm>
            <a:off x="8054878" y="3786789"/>
            <a:ext cx="3625724" cy="369332"/>
          </a:xfrm>
          <a:prstGeom prst="rect">
            <a:avLst/>
          </a:prstGeom>
          <a:noFill/>
        </p:spPr>
        <p:txBody>
          <a:bodyPr wrap="square" rtlCol="0">
            <a:spAutoFit/>
          </a:bodyPr>
          <a:lstStyle/>
          <a:p>
            <a:r>
              <a:rPr lang="en-US" b="1" dirty="0"/>
              <a:t>Connect With Us</a:t>
            </a:r>
          </a:p>
        </p:txBody>
      </p:sp>
      <p:pic>
        <p:nvPicPr>
          <p:cNvPr id="11" name="Graphic 10" descr="Instagram icon">
            <a:extLst>
              <a:ext uri="{FF2B5EF4-FFF2-40B4-BE49-F238E27FC236}">
                <a16:creationId xmlns:a16="http://schemas.microsoft.com/office/drawing/2014/main" id="{808F1D0F-170C-B600-9B14-471787DABDB6}"/>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8326128" y="4359746"/>
            <a:ext cx="314995" cy="314995"/>
          </a:xfrm>
          <a:prstGeom prst="rect">
            <a:avLst/>
          </a:prstGeom>
        </p:spPr>
      </p:pic>
      <p:sp>
        <p:nvSpPr>
          <p:cNvPr id="12" name="TextBox 11">
            <a:extLst>
              <a:ext uri="{FF2B5EF4-FFF2-40B4-BE49-F238E27FC236}">
                <a16:creationId xmlns:a16="http://schemas.microsoft.com/office/drawing/2014/main" id="{80EB4558-FE65-DD30-A396-E7A22D6A4264}"/>
              </a:ext>
            </a:extLst>
          </p:cNvPr>
          <p:cNvSpPr txBox="1"/>
          <p:nvPr userDrawn="1"/>
        </p:nvSpPr>
        <p:spPr>
          <a:xfrm>
            <a:off x="8715473" y="4378550"/>
            <a:ext cx="3098730" cy="307777"/>
          </a:xfrm>
          <a:prstGeom prst="rect">
            <a:avLst/>
          </a:prstGeom>
          <a:noFill/>
        </p:spPr>
        <p:txBody>
          <a:bodyPr wrap="square" rtlCol="0">
            <a:spAutoFit/>
          </a:bodyPr>
          <a:lstStyle/>
          <a:p>
            <a:r>
              <a:rPr lang="en-US" sz="1400" dirty="0"/>
              <a:t>facebook.com/ERCOTISO</a:t>
            </a:r>
          </a:p>
        </p:txBody>
      </p:sp>
      <p:pic>
        <p:nvPicPr>
          <p:cNvPr id="13" name="Graphic 12" descr="Twitter or X  icon">
            <a:extLst>
              <a:ext uri="{FF2B5EF4-FFF2-40B4-BE49-F238E27FC236}">
                <a16:creationId xmlns:a16="http://schemas.microsoft.com/office/drawing/2014/main" id="{787C2377-716C-DE29-E499-06278CE1DB08}"/>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8326128" y="4816173"/>
            <a:ext cx="314995" cy="314995"/>
          </a:xfrm>
          <a:prstGeom prst="rect">
            <a:avLst/>
          </a:prstGeom>
        </p:spPr>
      </p:pic>
      <p:sp>
        <p:nvSpPr>
          <p:cNvPr id="14" name="TextBox 13">
            <a:extLst>
              <a:ext uri="{FF2B5EF4-FFF2-40B4-BE49-F238E27FC236}">
                <a16:creationId xmlns:a16="http://schemas.microsoft.com/office/drawing/2014/main" id="{D6BFB969-D759-088E-D454-9701B3843365}"/>
              </a:ext>
            </a:extLst>
          </p:cNvPr>
          <p:cNvSpPr txBox="1"/>
          <p:nvPr userDrawn="1"/>
        </p:nvSpPr>
        <p:spPr>
          <a:xfrm>
            <a:off x="8715473" y="4823175"/>
            <a:ext cx="2108130" cy="307777"/>
          </a:xfrm>
          <a:prstGeom prst="rect">
            <a:avLst/>
          </a:prstGeom>
          <a:noFill/>
        </p:spPr>
        <p:txBody>
          <a:bodyPr wrap="square" lIns="91440" tIns="45720" rIns="91440" bIns="45720" rtlCol="0" anchor="t">
            <a:spAutoFit/>
          </a:bodyPr>
          <a:lstStyle/>
          <a:p>
            <a:r>
              <a:rPr lang="en-US" sz="1400" dirty="0"/>
              <a:t>x.com/ercot_iso</a:t>
            </a:r>
          </a:p>
        </p:txBody>
      </p:sp>
      <p:pic>
        <p:nvPicPr>
          <p:cNvPr id="15" name="Graphic 14" descr="LinkedIn icon">
            <a:extLst>
              <a:ext uri="{FF2B5EF4-FFF2-40B4-BE49-F238E27FC236}">
                <a16:creationId xmlns:a16="http://schemas.microsoft.com/office/drawing/2014/main" id="{44604974-1959-249D-D54A-C4A63E150B5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5"/>
              </a:ext>
            </a:extLst>
          </a:blip>
          <a:srcRect/>
          <a:stretch/>
        </p:blipFill>
        <p:spPr>
          <a:xfrm>
            <a:off x="8326128" y="5292078"/>
            <a:ext cx="314995" cy="314995"/>
          </a:xfrm>
          <a:prstGeom prst="rect">
            <a:avLst/>
          </a:prstGeom>
        </p:spPr>
      </p:pic>
      <p:sp>
        <p:nvSpPr>
          <p:cNvPr id="16" name="TextBox 15">
            <a:extLst>
              <a:ext uri="{FF2B5EF4-FFF2-40B4-BE49-F238E27FC236}">
                <a16:creationId xmlns:a16="http://schemas.microsoft.com/office/drawing/2014/main" id="{2405696A-1EA6-9F4D-1D36-33EB7B0D95CF}"/>
              </a:ext>
            </a:extLst>
          </p:cNvPr>
          <p:cNvSpPr txBox="1"/>
          <p:nvPr userDrawn="1"/>
        </p:nvSpPr>
        <p:spPr>
          <a:xfrm>
            <a:off x="8715473" y="5299080"/>
            <a:ext cx="3132351" cy="307777"/>
          </a:xfrm>
          <a:prstGeom prst="rect">
            <a:avLst/>
          </a:prstGeom>
          <a:noFill/>
        </p:spPr>
        <p:txBody>
          <a:bodyPr wrap="square" lIns="91440" tIns="45720" rIns="91440" bIns="45720" rtlCol="0" anchor="t">
            <a:spAutoFit/>
          </a:bodyPr>
          <a:lstStyle/>
          <a:p>
            <a:r>
              <a:rPr lang="en-US" sz="1400" dirty="0"/>
              <a:t>linkedin.com/company/ercot</a:t>
            </a:r>
          </a:p>
        </p:txBody>
      </p:sp>
      <p:pic>
        <p:nvPicPr>
          <p:cNvPr id="17" name="Graphic 16" descr="Instagram icon">
            <a:extLst>
              <a:ext uri="{FF2B5EF4-FFF2-40B4-BE49-F238E27FC236}">
                <a16:creationId xmlns:a16="http://schemas.microsoft.com/office/drawing/2014/main" id="{253A132C-4DFA-62F1-D25A-9C176280377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8326128" y="5773360"/>
            <a:ext cx="314996" cy="314996"/>
          </a:xfrm>
          <a:prstGeom prst="rect">
            <a:avLst/>
          </a:prstGeom>
        </p:spPr>
      </p:pic>
      <p:sp>
        <p:nvSpPr>
          <p:cNvPr id="18" name="TextBox 17">
            <a:extLst>
              <a:ext uri="{FF2B5EF4-FFF2-40B4-BE49-F238E27FC236}">
                <a16:creationId xmlns:a16="http://schemas.microsoft.com/office/drawing/2014/main" id="{C36F1584-300D-A8F1-CE34-0DF564E44055}"/>
              </a:ext>
              <a:ext uri="{C183D7F6-B498-43B3-948B-1728B52AA6E4}">
                <adec:decorative xmlns:adec="http://schemas.microsoft.com/office/drawing/2017/decorative" val="0"/>
              </a:ext>
            </a:extLst>
          </p:cNvPr>
          <p:cNvSpPr txBox="1"/>
          <p:nvPr userDrawn="1"/>
        </p:nvSpPr>
        <p:spPr>
          <a:xfrm>
            <a:off x="8706121" y="5773359"/>
            <a:ext cx="3132351" cy="307777"/>
          </a:xfrm>
          <a:prstGeom prst="rect">
            <a:avLst/>
          </a:prstGeom>
          <a:noFill/>
        </p:spPr>
        <p:txBody>
          <a:bodyPr wrap="square" lIns="91440" tIns="45720" rIns="91440" bIns="45720" rtlCol="0" anchor="t">
            <a:spAutoFit/>
          </a:bodyPr>
          <a:lstStyle/>
          <a:p>
            <a:r>
              <a:rPr lang="en-US" sz="1400" dirty="0"/>
              <a:t>instagram.com/ercot_iso</a:t>
            </a:r>
          </a:p>
        </p:txBody>
      </p:sp>
      <p:sp>
        <p:nvSpPr>
          <p:cNvPr id="20" name="Footer Placeholder 3">
            <a:extLst>
              <a:ext uri="{FF2B5EF4-FFF2-40B4-BE49-F238E27FC236}">
                <a16:creationId xmlns:a16="http://schemas.microsoft.com/office/drawing/2014/main" id="{7C754C4F-B602-D803-BB7A-BEE1415CE0E5}"/>
              </a:ext>
            </a:extLst>
          </p:cNvPr>
          <p:cNvSpPr>
            <a:spLocks noGrp="1"/>
          </p:cNvSpPr>
          <p:nvPr>
            <p:ph type="ftr" sz="quarter" idx="11"/>
          </p:nvPr>
        </p:nvSpPr>
        <p:spPr>
          <a:xfrm>
            <a:off x="530869" y="6356350"/>
            <a:ext cx="5565131"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May 12,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17860560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Slide with Social">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0511CB1D-D7A8-8516-A8D6-FDE88BB37837}"/>
              </a:ext>
            </a:extLst>
          </p:cNvPr>
          <p:cNvSpPr>
            <a:spLocks noGrp="1"/>
          </p:cNvSpPr>
          <p:nvPr>
            <p:ph type="title"/>
          </p:nvPr>
        </p:nvSpPr>
        <p:spPr>
          <a:xfrm>
            <a:off x="530868" y="1430448"/>
            <a:ext cx="5565132" cy="1848259"/>
          </a:xfrm>
        </p:spPr>
        <p:txBody>
          <a:bodyPr anchor="ctr"/>
          <a:lstStyle>
            <a:lvl1pPr>
              <a:defRPr sz="4000"/>
            </a:lvl1pPr>
          </a:lstStyle>
          <a:p>
            <a:r>
              <a:rPr lang="en-US" dirty="0"/>
              <a:t>Click to edit Master title style</a:t>
            </a:r>
          </a:p>
        </p:txBody>
      </p:sp>
      <p:sp>
        <p:nvSpPr>
          <p:cNvPr id="26" name="Text Placeholder 22">
            <a:extLst>
              <a:ext uri="{FF2B5EF4-FFF2-40B4-BE49-F238E27FC236}">
                <a16:creationId xmlns:a16="http://schemas.microsoft.com/office/drawing/2014/main" id="{7DB85F87-C4AC-5AA2-4395-ABB6B533D5DF}"/>
              </a:ext>
            </a:extLst>
          </p:cNvPr>
          <p:cNvSpPr>
            <a:spLocks noGrp="1"/>
          </p:cNvSpPr>
          <p:nvPr>
            <p:ph type="body" sz="quarter" idx="13"/>
          </p:nvPr>
        </p:nvSpPr>
        <p:spPr>
          <a:xfrm>
            <a:off x="530868" y="3501136"/>
            <a:ext cx="5565132"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dirty="0"/>
              <a:t>Click to edit Master text styles</a:t>
            </a:r>
          </a:p>
        </p:txBody>
      </p:sp>
      <p:sp>
        <p:nvSpPr>
          <p:cNvPr id="25" name="Footer Placeholder 3">
            <a:extLst>
              <a:ext uri="{FF2B5EF4-FFF2-40B4-BE49-F238E27FC236}">
                <a16:creationId xmlns:a16="http://schemas.microsoft.com/office/drawing/2014/main" id="{524951DF-39E3-E4DB-EB22-28C36CEEB99F}"/>
              </a:ext>
            </a:extLst>
          </p:cNvPr>
          <p:cNvSpPr>
            <a:spLocks noGrp="1"/>
          </p:cNvSpPr>
          <p:nvPr>
            <p:ph type="ftr" sz="quarter" idx="11"/>
          </p:nvPr>
        </p:nvSpPr>
        <p:spPr>
          <a:xfrm>
            <a:off x="530869" y="6356350"/>
            <a:ext cx="8010526"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May 12,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27099429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ppendix1">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0"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9" name="Graphic 18" descr="ERCOT logo">
            <a:extLst>
              <a:ext uri="{FF2B5EF4-FFF2-40B4-BE49-F238E27FC236}">
                <a16:creationId xmlns:a16="http://schemas.microsoft.com/office/drawing/2014/main" id="{B751E01E-9D1B-AB32-9537-F544F49949EB}"/>
              </a:ext>
            </a:extLst>
          </p:cNvPr>
          <p:cNvPicPr>
            <a:picLocks noChangeAspect="1"/>
          </p:cNvPicPr>
          <p:nvPr userDrawn="1"/>
        </p:nvPicPr>
        <p:blipFill>
          <a:blip>
            <a:extLst>
              <a:ext uri="{96DAC541-7B7A-43D3-8B79-37D633B846F1}">
                <asvg:svgBlip xmlns:asvg="http://schemas.microsoft.com/office/drawing/2016/SVG/main" r:embed="rId2"/>
              </a:ext>
            </a:extLst>
          </a:blip>
          <a:srcRect/>
          <a:stretch/>
        </p:blipFill>
        <p:spPr>
          <a:xfrm>
            <a:off x="137956" y="108220"/>
            <a:ext cx="703682" cy="259285"/>
          </a:xfrm>
          <a:prstGeom prst="rect">
            <a:avLst/>
          </a:prstGeom>
        </p:spPr>
      </p:pic>
      <p:sp>
        <p:nvSpPr>
          <p:cNvPr id="2" name="Title 1">
            <a:extLst>
              <a:ext uri="{FF2B5EF4-FFF2-40B4-BE49-F238E27FC236}">
                <a16:creationId xmlns:a16="http://schemas.microsoft.com/office/drawing/2014/main" id="{C5AB5A33-CD56-3912-4016-20DF30F14CCA}"/>
              </a:ext>
            </a:extLst>
          </p:cNvPr>
          <p:cNvSpPr>
            <a:spLocks noGrp="1"/>
          </p:cNvSpPr>
          <p:nvPr>
            <p:ph type="title"/>
          </p:nvPr>
        </p:nvSpPr>
        <p:spPr>
          <a:xfrm>
            <a:off x="530869" y="1430448"/>
            <a:ext cx="4064224" cy="1848259"/>
          </a:xfrm>
        </p:spPr>
        <p:txBody>
          <a:bodyPr anchor="ctr"/>
          <a:lstStyle>
            <a:lvl1pPr>
              <a:defRPr sz="4000"/>
            </a:lvl1pPr>
          </a:lstStyle>
          <a:p>
            <a:r>
              <a:rPr lang="en-US" dirty="0"/>
              <a:t>Click to edit Master title style</a:t>
            </a:r>
          </a:p>
        </p:txBody>
      </p:sp>
      <p:sp>
        <p:nvSpPr>
          <p:cNvPr id="23" name="Text Placeholder 22">
            <a:extLst>
              <a:ext uri="{FF2B5EF4-FFF2-40B4-BE49-F238E27FC236}">
                <a16:creationId xmlns:a16="http://schemas.microsoft.com/office/drawing/2014/main" id="{113BE72E-F22F-EA59-A56F-ACBBDAEAF810}"/>
              </a:ext>
            </a:extLst>
          </p:cNvPr>
          <p:cNvSpPr>
            <a:spLocks noGrp="1"/>
          </p:cNvSpPr>
          <p:nvPr>
            <p:ph type="body" sz="quarter" idx="13"/>
          </p:nvPr>
        </p:nvSpPr>
        <p:spPr>
          <a:xfrm>
            <a:off x="530869" y="3501136"/>
            <a:ext cx="4078434"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dirty="0"/>
              <a:t>Click to edit Master text styles</a:t>
            </a:r>
          </a:p>
        </p:txBody>
      </p:sp>
      <p:sp>
        <p:nvSpPr>
          <p:cNvPr id="7" name="Text Placeholder 6">
            <a:extLst>
              <a:ext uri="{FF2B5EF4-FFF2-40B4-BE49-F238E27FC236}">
                <a16:creationId xmlns:a16="http://schemas.microsoft.com/office/drawing/2014/main" id="{6A05AE35-B341-C586-A0DD-9B916DA1D819}"/>
              </a:ext>
            </a:extLst>
          </p:cNvPr>
          <p:cNvSpPr>
            <a:spLocks noGrp="1"/>
          </p:cNvSpPr>
          <p:nvPr>
            <p:ph type="body" sz="quarter" idx="14"/>
          </p:nvPr>
        </p:nvSpPr>
        <p:spPr>
          <a:xfrm>
            <a:off x="5076825" y="1371600"/>
            <a:ext cx="6581775" cy="48006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a:xfrm>
            <a:off x="530869" y="6356350"/>
            <a:ext cx="8010526"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May 12,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grpSp>
        <p:nvGrpSpPr>
          <p:cNvPr id="8" name="Group 7" descr="Confidential document label">
            <a:extLst>
              <a:ext uri="{FF2B5EF4-FFF2-40B4-BE49-F238E27FC236}">
                <a16:creationId xmlns:a16="http://schemas.microsoft.com/office/drawing/2014/main" id="{CDD9FF63-9408-EDE4-8E4D-207871A99374}"/>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0E25432-F52F-28E3-5AF1-36B3BEC45282}"/>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89B3A409-F400-7551-A8C4-6293E631585B}"/>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spTree>
    <p:extLst>
      <p:ext uri="{BB962C8B-B14F-4D97-AF65-F5344CB8AC3E}">
        <p14:creationId xmlns:p14="http://schemas.microsoft.com/office/powerpoint/2010/main" val="19646740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12" name="Title Placeholder 1">
            <a:extLst>
              <a:ext uri="{FF2B5EF4-FFF2-40B4-BE49-F238E27FC236}">
                <a16:creationId xmlns:a16="http://schemas.microsoft.com/office/drawing/2014/main" id="{BA731D8E-76C7-4378-D70D-F28235989375}"/>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13" name="Footer Placeholder 3">
            <a:extLst>
              <a:ext uri="{FF2B5EF4-FFF2-40B4-BE49-F238E27FC236}">
                <a16:creationId xmlns:a16="http://schemas.microsoft.com/office/drawing/2014/main" id="{5DC4EEB7-7FF8-ADA5-D703-C42F640B8E0E}"/>
              </a:ext>
            </a:extLst>
          </p:cNvPr>
          <p:cNvSpPr>
            <a:spLocks noGrp="1"/>
          </p:cNvSpPr>
          <p:nvPr>
            <p:ph type="ftr" sz="quarter" idx="11"/>
          </p:nvPr>
        </p:nvSpPr>
        <p:spPr>
          <a:xfrm>
            <a:off x="533400" y="6356350"/>
            <a:ext cx="8010526" cy="365125"/>
          </a:xfrm>
        </p:spPr>
        <p:txBody>
          <a:bodyPr/>
          <a:lstStyle/>
          <a:p>
            <a:endParaRPr lang="en-US" dirty="0"/>
          </a:p>
        </p:txBody>
      </p:sp>
      <p:sp>
        <p:nvSpPr>
          <p:cNvPr id="14" name="Date Placeholder 2">
            <a:extLst>
              <a:ext uri="{FF2B5EF4-FFF2-40B4-BE49-F238E27FC236}">
                <a16:creationId xmlns:a16="http://schemas.microsoft.com/office/drawing/2014/main" id="{63A4F9EC-9B00-DD2E-4FD0-14835D177737}"/>
              </a:ext>
            </a:extLst>
          </p:cNvPr>
          <p:cNvSpPr>
            <a:spLocks noGrp="1"/>
          </p:cNvSpPr>
          <p:nvPr>
            <p:ph type="dt" sz="half" idx="10"/>
          </p:nvPr>
        </p:nvSpPr>
        <p:spPr>
          <a:xfrm>
            <a:off x="8716884" y="6356350"/>
            <a:ext cx="2773273" cy="365125"/>
          </a:xfrm>
        </p:spPr>
        <p:txBody>
          <a:bodyPr/>
          <a:lstStyle/>
          <a:p>
            <a:fld id="{4622DDF3-D449-4F98-B894-CB4D05D68FAC}" type="datetime4">
              <a:rPr lang="en-US" smtClean="0"/>
              <a:t>May 12, 2026</a:t>
            </a:fld>
            <a:endParaRPr lang="en-US" dirty="0"/>
          </a:p>
        </p:txBody>
      </p:sp>
      <p:sp>
        <p:nvSpPr>
          <p:cNvPr id="15" name="Slide Number Placeholder 4">
            <a:extLst>
              <a:ext uri="{FF2B5EF4-FFF2-40B4-BE49-F238E27FC236}">
                <a16:creationId xmlns:a16="http://schemas.microsoft.com/office/drawing/2014/main" id="{FB9B303E-051B-949A-B055-22AB9ACA34E9}"/>
              </a:ext>
            </a:extLst>
          </p:cNvPr>
          <p:cNvSpPr>
            <a:spLocks noGrp="1"/>
          </p:cNvSpPr>
          <p:nvPr>
            <p:ph type="sldNum" sz="quarter" idx="12"/>
          </p:nvPr>
        </p:nvSpPr>
        <p:spPr>
          <a:xfrm>
            <a:off x="11658600" y="6356350"/>
            <a:ext cx="533400" cy="365125"/>
          </a:xfrm>
        </p:spPr>
        <p:txBody>
          <a:bodyPr/>
          <a:lstStyle/>
          <a:p>
            <a:fld id="{BCDE79FB-97BA-492B-8D57-F1373F9ADA95}" type="slidenum">
              <a:rPr lang="en-US" smtClean="0"/>
              <a:t>‹#›</a:t>
            </a:fld>
            <a:endParaRPr lang="en-US" dirty="0"/>
          </a:p>
        </p:txBody>
      </p:sp>
      <p:sp>
        <p:nvSpPr>
          <p:cNvPr id="17" name="Text Placeholder 10">
            <a:extLst>
              <a:ext uri="{FF2B5EF4-FFF2-40B4-BE49-F238E27FC236}">
                <a16:creationId xmlns:a16="http://schemas.microsoft.com/office/drawing/2014/main" id="{E58C439B-7649-E629-EB56-7EBF6F33872B}"/>
              </a:ext>
            </a:extLst>
          </p:cNvPr>
          <p:cNvSpPr>
            <a:spLocks noGrp="1"/>
          </p:cNvSpPr>
          <p:nvPr>
            <p:ph type="body" sz="quarter" idx="16"/>
          </p:nvPr>
        </p:nvSpPr>
        <p:spPr>
          <a:xfrm>
            <a:off x="495300" y="1676400"/>
            <a:ext cx="111633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890616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F6855-B24E-92AB-2FE8-002F720AEB18}"/>
              </a:ext>
            </a:extLst>
          </p:cNvPr>
          <p:cNvSpPr>
            <a:spLocks noGrp="1"/>
          </p:cNvSpPr>
          <p:nvPr>
            <p:ph type="ctrTitle" hasCustomPrompt="1"/>
          </p:nvPr>
        </p:nvSpPr>
        <p:spPr>
          <a:xfrm>
            <a:off x="882069" y="2564247"/>
            <a:ext cx="4882568" cy="3999346"/>
          </a:xfrm>
          <a:prstGeom prst="rect">
            <a:avLst/>
          </a:prstGeom>
        </p:spPr>
        <p:txBody>
          <a:bodyPr anchor="t"/>
          <a:lstStyle>
            <a:lvl1pPr algn="l">
              <a:defRPr lang="en-US" sz="2000" b="1" dirty="0">
                <a:solidFill>
                  <a:schemeClr val="tx1"/>
                </a:solidFill>
              </a:defRPr>
            </a:lvl1pPr>
          </a:lstStyle>
          <a:p>
            <a:r>
              <a:rPr lang="en-US" dirty="0"/>
              <a:t>Click to edit Master title style</a:t>
            </a:r>
            <a:br>
              <a:rPr lang="en-US" dirty="0"/>
            </a:br>
            <a:endParaRPr lang="en-US" dirty="0"/>
          </a:p>
        </p:txBody>
      </p:sp>
      <p:sp>
        <p:nvSpPr>
          <p:cNvPr id="4" name="Text Placeholder 11">
            <a:extLst>
              <a:ext uri="{FF2B5EF4-FFF2-40B4-BE49-F238E27FC236}">
                <a16:creationId xmlns:a16="http://schemas.microsoft.com/office/drawing/2014/main" id="{BED41D71-8915-53EB-36A0-392D41DD0EAB}"/>
              </a:ext>
            </a:extLst>
          </p:cNvPr>
          <p:cNvSpPr>
            <a:spLocks noGrp="1"/>
          </p:cNvSpPr>
          <p:nvPr>
            <p:ph type="body" sz="quarter" idx="15"/>
          </p:nvPr>
        </p:nvSpPr>
        <p:spPr>
          <a:xfrm flipH="1">
            <a:off x="6427363" y="5054600"/>
            <a:ext cx="5201214" cy="1457037"/>
          </a:xfrm>
          <a:prstGeom prst="foldedCorner">
            <a:avLst>
              <a:gd name="adj" fmla="val 21194"/>
            </a:avLst>
          </a:prstGeom>
          <a:solidFill>
            <a:srgbClr val="E6EBF0">
              <a:alpha val="68000"/>
            </a:srgbClr>
          </a:solidFill>
          <a:ln w="9525" cap="rnd">
            <a:noFill/>
          </a:ln>
          <a:effectLst>
            <a:outerShdw blurRad="50800" dist="38100" dir="10800000" sx="1000" sy="1000" algn="r" rotWithShape="0">
              <a:prstClr val="black">
                <a:alpha val="46000"/>
              </a:prstClr>
            </a:outerShdw>
          </a:effectLst>
        </p:spPr>
        <p:txBody>
          <a:bodyPr vert="horz" wrap="square" lIns="274320" tIns="182880" rIns="640080" bIns="182880">
            <a:noAutofit/>
          </a:bodyPr>
          <a:lstStyle>
            <a:lvl1pPr marL="0" indent="0">
              <a:buNone/>
              <a:defRPr lang="en-US" sz="1600" b="1" dirty="0"/>
            </a:lvl1pPr>
            <a:lvl2pPr marL="548640" indent="-182880">
              <a:lnSpc>
                <a:spcPct val="100000"/>
              </a:lnSpc>
              <a:spcBef>
                <a:spcPts val="300"/>
              </a:spcBef>
              <a:spcAft>
                <a:spcPts val="300"/>
              </a:spcAft>
              <a:buFont typeface="Arial" panose="020B0604020202020204" pitchFamily="34" charset="0"/>
              <a:buChar char="•"/>
              <a:defRPr lang="en-US" sz="1400" dirty="0" smtClean="0"/>
            </a:lvl2pPr>
            <a:lvl3pPr marL="548640" indent="-182880">
              <a:lnSpc>
                <a:spcPct val="100000"/>
              </a:lnSpc>
              <a:spcBef>
                <a:spcPts val="100"/>
              </a:spcBef>
              <a:buFont typeface="Arial" panose="020B0604020202020204" pitchFamily="34" charset="0"/>
              <a:buChar char="◦"/>
              <a:defRPr lang="en-US" sz="1400" dirty="0"/>
            </a:lvl3pPr>
            <a:lvl4pPr marL="731520" indent="-182880">
              <a:lnSpc>
                <a:spcPct val="100000"/>
              </a:lnSpc>
              <a:spcBef>
                <a:spcPts val="300"/>
              </a:spcBef>
              <a:spcAft>
                <a:spcPts val="300"/>
              </a:spcAft>
              <a:buFont typeface="Arial" panose="020B0604020202020204" pitchFamily="34" charset="0"/>
              <a:buChar char="-"/>
              <a:defRPr lang="en-US" sz="1400" dirty="0" smtClean="0"/>
            </a:lvl4pPr>
            <a:lvl5pPr marL="914400" indent="-182880">
              <a:lnSpc>
                <a:spcPct val="100000"/>
              </a:lnSpc>
              <a:spcBef>
                <a:spcPts val="300"/>
              </a:spcBef>
              <a:spcAft>
                <a:spcPts val="300"/>
              </a:spcAft>
              <a:buFont typeface="Arial" panose="020B0604020202020204" pitchFamily="34" charset="0"/>
              <a:buChar char="◦"/>
              <a:defRPr lang="en-US" sz="1400" dirty="0"/>
            </a:lvl5pPr>
            <a:lvl6pPr marL="1097280" indent="-182880">
              <a:lnSpc>
                <a:spcPct val="100000"/>
              </a:lnSpc>
              <a:spcBef>
                <a:spcPts val="300"/>
              </a:spcBef>
              <a:spcAft>
                <a:spcPts val="300"/>
              </a:spcAft>
              <a:buFont typeface="Wingdings" panose="05000000000000000000" pitchFamily="2" charset="2"/>
              <a:buChar char="§"/>
              <a:defRPr sz="140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8">
            <a:extLst>
              <a:ext uri="{FF2B5EF4-FFF2-40B4-BE49-F238E27FC236}">
                <a16:creationId xmlns:a16="http://schemas.microsoft.com/office/drawing/2014/main" id="{4A302066-7B9E-F90D-A634-1CEEF4EAA7FF}"/>
              </a:ext>
            </a:extLst>
          </p:cNvPr>
          <p:cNvSpPr>
            <a:spLocks noGrp="1"/>
          </p:cNvSpPr>
          <p:nvPr>
            <p:ph sz="quarter" idx="16"/>
          </p:nvPr>
        </p:nvSpPr>
        <p:spPr>
          <a:xfrm>
            <a:off x="6427365" y="1092200"/>
            <a:ext cx="5201213" cy="2551584"/>
          </a:xfrm>
          <a:prstGeom prst="rect">
            <a:avLst/>
          </a:prstGeom>
        </p:spPr>
        <p:txBody>
          <a:bodyPr lIns="0" tIns="0" rIns="0" bIns="0"/>
          <a:lstStyle>
            <a:lvl1pPr marL="0" indent="0">
              <a:lnSpc>
                <a:spcPct val="100000"/>
              </a:lnSpc>
              <a:spcBef>
                <a:spcPts val="300"/>
              </a:spcBef>
              <a:spcAft>
                <a:spcPts val="300"/>
              </a:spcAft>
              <a:buFont typeface="Arial" panose="020B0604020202020204" pitchFamily="34" charset="0"/>
              <a:buNone/>
              <a:defRPr sz="1600" b="1" i="0"/>
            </a:lvl1pPr>
            <a:lvl2pPr marL="548640" indent="-182880">
              <a:lnSpc>
                <a:spcPct val="100000"/>
              </a:lnSpc>
              <a:spcBef>
                <a:spcPts val="300"/>
              </a:spcBef>
              <a:spcAft>
                <a:spcPts val="300"/>
              </a:spcAft>
              <a:defRPr sz="1400"/>
            </a:lvl2pPr>
            <a:lvl3pPr marL="731520" indent="-182880">
              <a:lnSpc>
                <a:spcPct val="100000"/>
              </a:lnSpc>
              <a:spcBef>
                <a:spcPts val="300"/>
              </a:spcBef>
              <a:spcAft>
                <a:spcPts val="300"/>
              </a:spcAft>
              <a:buFont typeface="Arial" panose="020B0604020202020204" pitchFamily="34" charset="0"/>
              <a:buChar char="-"/>
              <a:defRPr sz="1400"/>
            </a:lvl3pPr>
            <a:lvl4pPr marL="914400" indent="-182880">
              <a:lnSpc>
                <a:spcPct val="100000"/>
              </a:lnSpc>
              <a:spcBef>
                <a:spcPts val="300"/>
              </a:spcBef>
              <a:spcAft>
                <a:spcPts val="300"/>
              </a:spcAft>
              <a:buFont typeface="Arial" panose="020B0604020202020204" pitchFamily="34" charset="0"/>
              <a:buChar char="◦"/>
              <a:defRPr sz="1400"/>
            </a:lvl4pPr>
            <a:lvl5pPr marL="1097280" indent="-182880">
              <a:lnSpc>
                <a:spcPct val="100000"/>
              </a:lnSpc>
              <a:spcBef>
                <a:spcPts val="300"/>
              </a:spcBef>
              <a:spcAft>
                <a:spcPts val="300"/>
              </a:spcAft>
              <a:buFont typeface="Wingdings" panose="05000000000000000000" pitchFamily="2" charset="2"/>
              <a:buChar cha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34552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9C062-513C-DF24-5E8C-7A974D572078}"/>
              </a:ext>
            </a:extLst>
          </p:cNvPr>
          <p:cNvSpPr>
            <a:spLocks noGrp="1"/>
          </p:cNvSpPr>
          <p:nvPr>
            <p:ph type="ctrTitle"/>
          </p:nvPr>
        </p:nvSpPr>
        <p:spPr>
          <a:xfrm>
            <a:off x="533400" y="1122363"/>
            <a:ext cx="11125200" cy="2387600"/>
          </a:xfrm>
        </p:spPr>
        <p:txBody>
          <a:bodyPr anchor="ctr">
            <a:normAutofit/>
          </a:bodyPr>
          <a:lstStyle>
            <a:lvl1pPr algn="ctr">
              <a:defRPr sz="4000"/>
            </a:lvl1pPr>
          </a:lstStyle>
          <a:p>
            <a:r>
              <a:rPr lang="en-US"/>
              <a:t>Click to edit Master title style</a:t>
            </a:r>
          </a:p>
        </p:txBody>
      </p:sp>
      <p:sp>
        <p:nvSpPr>
          <p:cNvPr id="3" name="Subtitle 2">
            <a:extLst>
              <a:ext uri="{FF2B5EF4-FFF2-40B4-BE49-F238E27FC236}">
                <a16:creationId xmlns:a16="http://schemas.microsoft.com/office/drawing/2014/main" id="{532C3F11-2763-0216-A1B0-5E8B4FA80139}"/>
              </a:ext>
            </a:extLst>
          </p:cNvPr>
          <p:cNvSpPr>
            <a:spLocks noGrp="1"/>
          </p:cNvSpPr>
          <p:nvPr>
            <p:ph type="subTitle" idx="1"/>
          </p:nvPr>
        </p:nvSpPr>
        <p:spPr>
          <a:xfrm>
            <a:off x="533400" y="3602038"/>
            <a:ext cx="11125200" cy="1655762"/>
          </a:xfrm>
        </p:spPr>
        <p:txBody>
          <a:bodyPr wrap="square"/>
          <a:lstStyle>
            <a:lvl1pPr marL="0" indent="0" algn="ctr">
              <a:buNone/>
              <a:defRPr sz="2400" b="1">
                <a:solidFill>
                  <a:srgbClr val="00829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a:extLst>
              <a:ext uri="{FF2B5EF4-FFF2-40B4-BE49-F238E27FC236}">
                <a16:creationId xmlns:a16="http://schemas.microsoft.com/office/drawing/2014/main" id="{E95C98B8-43D7-C7B4-9956-25AC1BBC5587}"/>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C6E9BF30-5D82-5572-733E-882E0C0D3307}"/>
              </a:ext>
            </a:extLst>
          </p:cNvPr>
          <p:cNvSpPr>
            <a:spLocks noGrp="1"/>
          </p:cNvSpPr>
          <p:nvPr>
            <p:ph type="dt" sz="half" idx="10"/>
          </p:nvPr>
        </p:nvSpPr>
        <p:spPr/>
        <p:txBody>
          <a:bodyPr/>
          <a:lstStyle/>
          <a:p>
            <a:fld id="{8D345B5F-6A76-46F9-AC11-757A044249AE}" type="datetime4">
              <a:rPr lang="en-US" smtClean="0"/>
              <a:t>May 12, 2026</a:t>
            </a:fld>
            <a:endParaRPr lang="en-US" dirty="0"/>
          </a:p>
        </p:txBody>
      </p:sp>
      <p:sp>
        <p:nvSpPr>
          <p:cNvPr id="6" name="Slide Number Placeholder 5">
            <a:extLst>
              <a:ext uri="{FF2B5EF4-FFF2-40B4-BE49-F238E27FC236}">
                <a16:creationId xmlns:a16="http://schemas.microsoft.com/office/drawing/2014/main" id="{BB5906F4-426A-AD9D-021A-D7E95E349F77}"/>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42651303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ide Keynot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6867525" cy="44958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11">
            <a:extLst>
              <a:ext uri="{FF2B5EF4-FFF2-40B4-BE49-F238E27FC236}">
                <a16:creationId xmlns:a16="http://schemas.microsoft.com/office/drawing/2014/main" id="{28CAB249-6E2A-0D66-037F-C8C994EC04ED}"/>
              </a:ext>
            </a:extLst>
          </p:cNvPr>
          <p:cNvSpPr>
            <a:spLocks noGrp="1"/>
          </p:cNvSpPr>
          <p:nvPr>
            <p:ph type="body" sz="quarter" idx="15"/>
          </p:nvPr>
        </p:nvSpPr>
        <p:spPr>
          <a:xfrm flipH="1">
            <a:off x="7598003" y="1676400"/>
            <a:ext cx="4060596" cy="3190875"/>
          </a:xfrm>
          <a:prstGeom prst="foldedCorner">
            <a:avLst>
              <a:gd name="adj" fmla="val 8542"/>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2200" b="1" dirty="0"/>
            </a:lvl1pPr>
            <a:lvl2pPr marL="548640" indent="-182880">
              <a:buFont typeface="Arial" panose="020B0604020202020204" pitchFamily="34" charset="0"/>
              <a:buChar char="•"/>
              <a:defRPr lang="en-US" sz="1800" dirty="0"/>
            </a:lvl2pPr>
            <a:lvl3pPr>
              <a:defRPr lang="en-US" sz="1600" dirty="0"/>
            </a:lvl3pPr>
            <a:lvl4pPr>
              <a:defRPr lang="en-US" sz="1400" dirty="0"/>
            </a:lvl4pPr>
            <a:lvl5pPr>
              <a:defRPr lang="en-US" sz="1200"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14560760-0B16-41B8-81DA-58FA2187E1CC}" type="datetime4">
              <a:rPr lang="en-US" smtClean="0"/>
              <a:t>May 12, 2026</a:t>
            </a:fld>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22419914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Keynote with Sidebar">
    <p:spTree>
      <p:nvGrpSpPr>
        <p:cNvPr id="1" name=""/>
        <p:cNvGrpSpPr/>
        <p:nvPr/>
      </p:nvGrpSpPr>
      <p:grpSpPr>
        <a:xfrm>
          <a:off x="0" y="0"/>
          <a:ext cx="0" cy="0"/>
          <a:chOff x="0" y="0"/>
          <a:chExt cx="0" cy="0"/>
        </a:xfrm>
      </p:grpSpPr>
      <p:sp>
        <p:nvSpPr>
          <p:cNvPr id="9" name="Title Placeholder 1">
            <a:extLst>
              <a:ext uri="{FF2B5EF4-FFF2-40B4-BE49-F238E27FC236}">
                <a16:creationId xmlns:a16="http://schemas.microsoft.com/office/drawing/2014/main" id="{EF24F99E-0EFC-4E0E-5FA5-D6E2097368DF}"/>
              </a:ext>
            </a:extLst>
          </p:cNvPr>
          <p:cNvSpPr>
            <a:spLocks noGrp="1"/>
          </p:cNvSpPr>
          <p:nvPr>
            <p:ph type="title"/>
          </p:nvPr>
        </p:nvSpPr>
        <p:spPr>
          <a:xfrm>
            <a:off x="1257300" y="457200"/>
            <a:ext cx="5991225" cy="914400"/>
          </a:xfrm>
          <a:prstGeom prst="rect">
            <a:avLst/>
          </a:prstGeom>
          <a:noFill/>
        </p:spPr>
        <p:txBody>
          <a:bodyPr vert="horz" lIns="0" tIns="0" rIns="0" bIns="0" rtlCol="0" anchor="t">
            <a:normAutofit/>
          </a:bodyPr>
          <a:lstStyle/>
          <a:p>
            <a:r>
              <a:rPr lang="en-US" dirty="0"/>
              <a:t>Click to edit Master title style</a:t>
            </a:r>
          </a:p>
        </p:txBody>
      </p:sp>
      <p:sp>
        <p:nvSpPr>
          <p:cNvPr id="13" name="Text Placeholder 12">
            <a:extLst>
              <a:ext uri="{FF2B5EF4-FFF2-40B4-BE49-F238E27FC236}">
                <a16:creationId xmlns:a16="http://schemas.microsoft.com/office/drawing/2014/main" id="{56CB17BE-2CF2-5B69-2FA2-C556C75E78C7}"/>
              </a:ext>
            </a:extLst>
          </p:cNvPr>
          <p:cNvSpPr>
            <a:spLocks noGrp="1"/>
          </p:cNvSpPr>
          <p:nvPr>
            <p:ph type="body" sz="quarter" idx="17"/>
          </p:nvPr>
        </p:nvSpPr>
        <p:spPr>
          <a:xfrm>
            <a:off x="495299" y="1676400"/>
            <a:ext cx="6791325" cy="26098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300" y="4463716"/>
            <a:ext cx="6800850" cy="1744579"/>
          </a:xfrm>
          <a:prstGeom prst="foldedCorner">
            <a:avLst>
              <a:gd name="adj" fmla="val 16667"/>
            </a:avLst>
          </a:prstGeom>
          <a:solidFill>
            <a:schemeClr val="accent2">
              <a:lumMod val="20000"/>
              <a:lumOff val="8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a:extLst>
              <a:ext uri="{FF2B5EF4-FFF2-40B4-BE49-F238E27FC236}">
                <a16:creationId xmlns:a16="http://schemas.microsoft.com/office/drawing/2014/main" id="{8C5D5F82-2DE8-D31E-AE3D-018BD935DE3D}"/>
              </a:ext>
            </a:extLst>
          </p:cNvPr>
          <p:cNvSpPr>
            <a:spLocks noGrp="1"/>
          </p:cNvSpPr>
          <p:nvPr>
            <p:ph idx="16"/>
          </p:nvPr>
        </p:nvSpPr>
        <p:spPr>
          <a:xfrm>
            <a:off x="8077201" y="533400"/>
            <a:ext cx="3581400" cy="5638799"/>
          </a:xfrm>
        </p:spPr>
        <p:txBody>
          <a:bodyPr>
            <a:noAutofit/>
          </a:bodyPr>
          <a:lstStyle>
            <a:lvl1pPr>
              <a:defRPr lang="en-US" dirty="0"/>
            </a:lvl1pPr>
            <a:lvl2pPr>
              <a:defRPr lang="en-US" dirty="0"/>
            </a:lvl2pPr>
            <a:lvl3pPr>
              <a:defRPr lang="en-US" dirty="0"/>
            </a:lvl3pPr>
            <a:lvl4pPr>
              <a:defRPr lang="en-US" dirty="0"/>
            </a:lvl4pPr>
            <a:lvl5pPr>
              <a:defRPr lang="en-US" dirty="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1" y="6356350"/>
            <a:ext cx="6762749" cy="365125"/>
          </a:xfrm>
        </p:spPr>
        <p:txBody>
          <a:bodyPr wrap="square" lIns="0"/>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May 12, 2026</a:t>
            </a:fld>
            <a:endParaRPr lang="en-US" dirty="0"/>
          </a:p>
        </p:txBody>
      </p:sp>
      <p:sp>
        <p:nvSpPr>
          <p:cNvPr id="7" name="Rectangle 6">
            <a:extLst>
              <a:ext uri="{FF2B5EF4-FFF2-40B4-BE49-F238E27FC236}">
                <a16:creationId xmlns:a16="http://schemas.microsoft.com/office/drawing/2014/main" id="{155086D0-23A2-1C6B-A4BF-B6E909DA999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6574750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Keynote Horizontal">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11163300" cy="26193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300" y="5368159"/>
            <a:ext cx="11163298" cy="848019"/>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800" b="1" dirty="0"/>
            </a:lvl1pPr>
            <a:lvl2pPr marL="548640" indent="-182880">
              <a:buFont typeface="Arial" panose="020B0604020202020204" pitchFamily="34" charset="0"/>
              <a:buChar char="•"/>
              <a:defRPr lang="en-US" sz="1600" dirty="0"/>
            </a:lvl2pPr>
            <a:lvl3pPr>
              <a:defRPr lang="en-US" sz="1400" dirty="0"/>
            </a:lvl3pPr>
            <a:lvl4pPr>
              <a:defRPr lang="en-US" sz="1200" dirty="0"/>
            </a:lvl4pPr>
            <a:lvl5pPr>
              <a:defRPr lang="en-US" sz="1100" dirty="0"/>
            </a:lvl5pPr>
          </a:lstStyle>
          <a:p>
            <a:pPr lvl="0"/>
            <a:r>
              <a:rPr lang="en-US" dirty="0"/>
              <a:t>Click to edit Master text styles</a:t>
            </a:r>
          </a:p>
          <a:p>
            <a:pPr lvl="1"/>
            <a:r>
              <a:rPr lang="en-US" dirty="0"/>
              <a:t>Second level</a:t>
            </a:r>
          </a:p>
          <a:p>
            <a:pPr lvl="2"/>
            <a:r>
              <a:rPr lang="en-US" dirty="0"/>
              <a:t>Third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May 12, 2026</a:t>
            </a:fld>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34633517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Keynote Horizontal">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5436373" cy="266148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299" y="5181600"/>
            <a:ext cx="11163298" cy="1026695"/>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800" b="1" dirty="0"/>
            </a:lvl1pPr>
            <a:lvl2pPr marL="548640" indent="-182880">
              <a:buFont typeface="Arial" panose="020B0604020202020204" pitchFamily="34" charset="0"/>
              <a:buChar char="•"/>
              <a:defRPr lang="en-US" sz="1600" dirty="0"/>
            </a:lvl2pPr>
            <a:lvl3pPr>
              <a:defRPr lang="en-US" sz="1400" dirty="0"/>
            </a:lvl3pPr>
            <a:lvl4pPr>
              <a:defRPr lang="en-US" sz="1400" dirty="0"/>
            </a:lvl4pPr>
            <a:lvl5pPr>
              <a:defRPr lang="en-US" sz="1400" dirty="0"/>
            </a:lvl5pPr>
          </a:lstStyle>
          <a:p>
            <a:pPr lvl="0"/>
            <a:r>
              <a:rPr lang="en-US" dirty="0"/>
              <a:t>Click to edit Master text styles</a:t>
            </a:r>
          </a:p>
          <a:p>
            <a:pPr lvl="1"/>
            <a:r>
              <a:rPr lang="en-US" dirty="0"/>
              <a:t>Second level</a:t>
            </a:r>
          </a:p>
          <a:p>
            <a:pPr lvl="2"/>
            <a:r>
              <a:rPr lang="en-US" dirty="0"/>
              <a:t>Third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May 12, 2026</a:t>
            </a:fld>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
        <p:nvSpPr>
          <p:cNvPr id="7" name="Table Placeholder 6">
            <a:extLst>
              <a:ext uri="{FF2B5EF4-FFF2-40B4-BE49-F238E27FC236}">
                <a16:creationId xmlns:a16="http://schemas.microsoft.com/office/drawing/2014/main" id="{5AA58058-5D6E-9039-C68D-B258F15F9642}"/>
              </a:ext>
            </a:extLst>
          </p:cNvPr>
          <p:cNvSpPr>
            <a:spLocks noGrp="1"/>
          </p:cNvSpPr>
          <p:nvPr>
            <p:ph type="tbl" sz="quarter" idx="17"/>
          </p:nvPr>
        </p:nvSpPr>
        <p:spPr>
          <a:xfrm>
            <a:off x="6035040" y="1654175"/>
            <a:ext cx="5623557" cy="2661486"/>
          </a:xfrm>
        </p:spPr>
        <p:txBody>
          <a:bodyPr/>
          <a:lstStyle/>
          <a:p>
            <a:endParaRPr lang="en-US" dirty="0"/>
          </a:p>
        </p:txBody>
      </p:sp>
    </p:spTree>
    <p:extLst>
      <p:ext uri="{BB962C8B-B14F-4D97-AF65-F5344CB8AC3E}">
        <p14:creationId xmlns:p14="http://schemas.microsoft.com/office/powerpoint/2010/main" val="25734600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1" name="Title Placeholder 1">
            <a:extLst>
              <a:ext uri="{FF2B5EF4-FFF2-40B4-BE49-F238E27FC236}">
                <a16:creationId xmlns:a16="http://schemas.microsoft.com/office/drawing/2014/main" id="{03A0C87A-E909-99E5-543B-B8CA963FA44D}"/>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21" name="Text Placeholder 20">
            <a:extLst>
              <a:ext uri="{FF2B5EF4-FFF2-40B4-BE49-F238E27FC236}">
                <a16:creationId xmlns:a16="http://schemas.microsoft.com/office/drawing/2014/main" id="{43EC354D-D331-C418-3300-B354E37BE146}"/>
              </a:ext>
            </a:extLst>
          </p:cNvPr>
          <p:cNvSpPr>
            <a:spLocks noGrp="1"/>
          </p:cNvSpPr>
          <p:nvPr>
            <p:ph type="body" sz="quarter" idx="13"/>
          </p:nvPr>
        </p:nvSpPr>
        <p:spPr>
          <a:xfrm>
            <a:off x="495300" y="1981200"/>
            <a:ext cx="5381625"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2">
            <a:extLst>
              <a:ext uri="{FF2B5EF4-FFF2-40B4-BE49-F238E27FC236}">
                <a16:creationId xmlns:a16="http://schemas.microsoft.com/office/drawing/2014/main" id="{8AF89336-B087-2FA3-5FA7-10663E499445}"/>
              </a:ext>
            </a:extLst>
          </p:cNvPr>
          <p:cNvSpPr>
            <a:spLocks noGrp="1"/>
          </p:cNvSpPr>
          <p:nvPr>
            <p:ph type="body" sz="quarter" idx="14"/>
          </p:nvPr>
        </p:nvSpPr>
        <p:spPr>
          <a:xfrm>
            <a:off x="6343650" y="1971674"/>
            <a:ext cx="5314950" cy="42107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615AFFA6-4F88-DA05-B2CA-9691F408E98F}"/>
              </a:ext>
            </a:extLst>
          </p:cNvPr>
          <p:cNvSpPr>
            <a:spLocks noGrp="1"/>
          </p:cNvSpPr>
          <p:nvPr>
            <p:ph type="ftr" sz="quarter" idx="11"/>
          </p:nvPr>
        </p:nvSpPr>
        <p:spPr/>
        <p:txBody>
          <a:bodyPr/>
          <a:lstStyle/>
          <a:p>
            <a:endParaRPr lang="en-US" dirty="0"/>
          </a:p>
        </p:txBody>
      </p:sp>
      <p:sp>
        <p:nvSpPr>
          <p:cNvPr id="5" name="Date Placeholder 4">
            <a:extLst>
              <a:ext uri="{FF2B5EF4-FFF2-40B4-BE49-F238E27FC236}">
                <a16:creationId xmlns:a16="http://schemas.microsoft.com/office/drawing/2014/main" id="{0AD51180-8907-F3FB-F8E0-201D1BE61650}"/>
              </a:ext>
            </a:extLst>
          </p:cNvPr>
          <p:cNvSpPr>
            <a:spLocks noGrp="1"/>
          </p:cNvSpPr>
          <p:nvPr>
            <p:ph type="dt" sz="half" idx="10"/>
          </p:nvPr>
        </p:nvSpPr>
        <p:spPr/>
        <p:txBody>
          <a:bodyPr/>
          <a:lstStyle/>
          <a:p>
            <a:fld id="{91B5BA03-1E8A-4A71-9375-E941FF070046}" type="datetime4">
              <a:rPr lang="en-US" smtClean="0"/>
              <a:t>May 12, 2026</a:t>
            </a:fld>
            <a:endParaRPr lang="en-US" dirty="0"/>
          </a:p>
        </p:txBody>
      </p:sp>
      <p:sp>
        <p:nvSpPr>
          <p:cNvPr id="7" name="Slide Number Placeholder 6">
            <a:extLst>
              <a:ext uri="{FF2B5EF4-FFF2-40B4-BE49-F238E27FC236}">
                <a16:creationId xmlns:a16="http://schemas.microsoft.com/office/drawing/2014/main" id="{A7C96C78-7C87-2BC7-8FE9-856E3E375E71}"/>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16075441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5BA45-4981-AC22-EC96-99A5E0901D64}"/>
              </a:ext>
            </a:extLst>
          </p:cNvPr>
          <p:cNvSpPr>
            <a:spLocks noGrp="1"/>
          </p:cNvSpPr>
          <p:nvPr>
            <p:ph type="title"/>
          </p:nvPr>
        </p:nvSpPr>
        <p:spPr>
          <a:xfrm>
            <a:off x="1257300" y="461962"/>
            <a:ext cx="4838700" cy="1527094"/>
          </a:xfrm>
        </p:spPr>
        <p:txBody>
          <a:bodyPr anchor="t">
            <a:normAutofit/>
          </a:bodyPr>
          <a:lstStyle>
            <a:lvl1pPr>
              <a:defRPr lang="en-US" dirty="0"/>
            </a:lvl1pPr>
          </a:lstStyle>
          <a:p>
            <a:r>
              <a:rPr lang="en-US" dirty="0"/>
              <a:t>Click to edit Master title style</a:t>
            </a:r>
          </a:p>
        </p:txBody>
      </p:sp>
      <p:sp>
        <p:nvSpPr>
          <p:cNvPr id="5" name="Date Placeholder 4">
            <a:extLst>
              <a:ext uri="{FF2B5EF4-FFF2-40B4-BE49-F238E27FC236}">
                <a16:creationId xmlns:a16="http://schemas.microsoft.com/office/drawing/2014/main" id="{D0273643-F605-4790-3956-B453E9FC90CB}"/>
              </a:ext>
            </a:extLst>
          </p:cNvPr>
          <p:cNvSpPr>
            <a:spLocks noGrp="1"/>
          </p:cNvSpPr>
          <p:nvPr>
            <p:ph type="dt" sz="half" idx="10"/>
          </p:nvPr>
        </p:nvSpPr>
        <p:spPr/>
        <p:txBody>
          <a:bodyPr/>
          <a:lstStyle/>
          <a:p>
            <a:fld id="{2DF188F8-67CB-419F-AAD4-5AB1C4EFBB40}" type="datetime4">
              <a:rPr lang="en-US" smtClean="0"/>
              <a:t>May 12, 2026</a:t>
            </a:fld>
            <a:endParaRPr lang="en-US" dirty="0"/>
          </a:p>
        </p:txBody>
      </p:sp>
      <p:sp>
        <p:nvSpPr>
          <p:cNvPr id="6" name="Footer Placeholder 5">
            <a:extLst>
              <a:ext uri="{FF2B5EF4-FFF2-40B4-BE49-F238E27FC236}">
                <a16:creationId xmlns:a16="http://schemas.microsoft.com/office/drawing/2014/main" id="{B0265AF8-0057-EBA2-2E30-0B741139752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85ADE8A-3AB5-3C00-B26E-3F6DD6EA52F2}"/>
              </a:ext>
            </a:extLst>
          </p:cNvPr>
          <p:cNvSpPr>
            <a:spLocks noGrp="1"/>
          </p:cNvSpPr>
          <p:nvPr>
            <p:ph type="sldNum" sz="quarter" idx="12"/>
          </p:nvPr>
        </p:nvSpPr>
        <p:spPr/>
        <p:txBody>
          <a:bodyPr/>
          <a:lstStyle/>
          <a:p>
            <a:fld id="{BCDE79FB-97BA-492B-8D57-F1373F9ADA95}" type="slidenum">
              <a:rPr lang="en-US" smtClean="0"/>
              <a:t>‹#›</a:t>
            </a:fld>
            <a:endParaRPr lang="en-US" dirty="0"/>
          </a:p>
        </p:txBody>
      </p:sp>
      <p:sp>
        <p:nvSpPr>
          <p:cNvPr id="16" name="Text Placeholder 15">
            <a:extLst>
              <a:ext uri="{FF2B5EF4-FFF2-40B4-BE49-F238E27FC236}">
                <a16:creationId xmlns:a16="http://schemas.microsoft.com/office/drawing/2014/main" id="{581ED5FB-5036-27D9-26F4-B48307D67C6E}"/>
              </a:ext>
            </a:extLst>
          </p:cNvPr>
          <p:cNvSpPr>
            <a:spLocks noGrp="1"/>
          </p:cNvSpPr>
          <p:nvPr>
            <p:ph type="body" sz="quarter" idx="13"/>
          </p:nvPr>
        </p:nvSpPr>
        <p:spPr>
          <a:xfrm>
            <a:off x="495300" y="2181225"/>
            <a:ext cx="5600700" cy="4000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17">
            <a:extLst>
              <a:ext uri="{FF2B5EF4-FFF2-40B4-BE49-F238E27FC236}">
                <a16:creationId xmlns:a16="http://schemas.microsoft.com/office/drawing/2014/main" id="{B0ACB72E-F2A9-AC8B-FAC7-489B4728504C}"/>
              </a:ext>
            </a:extLst>
          </p:cNvPr>
          <p:cNvSpPr>
            <a:spLocks noGrp="1"/>
          </p:cNvSpPr>
          <p:nvPr>
            <p:ph type="body" sz="quarter" idx="14"/>
          </p:nvPr>
        </p:nvSpPr>
        <p:spPr>
          <a:xfrm>
            <a:off x="6457950" y="457200"/>
            <a:ext cx="5200650" cy="5724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4459513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svg"/><Relationship Id="rId4" Type="http://schemas.openxmlformats.org/officeDocument/2006/relationships/image" Target="../media/image1.sv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image" Target="../media/image3.svg"/><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A1678F26-9E3A-1EC0-39CE-8DC562CAF93C}"/>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4"/>
              </a:ext>
            </a:extLst>
          </a:blip>
          <a:srcRect l="59827" t="14818" r="10238" b="43257"/>
          <a:stretch>
            <a:fillRect/>
          </a:stretch>
        </p:blipFill>
        <p:spPr>
          <a:xfrm>
            <a:off x="-1" y="-1"/>
            <a:ext cx="12192001" cy="5732047"/>
          </a:xfrm>
          <a:prstGeom prst="rect">
            <a:avLst/>
          </a:prstGeom>
        </p:spPr>
      </p:pic>
      <p:sp>
        <p:nvSpPr>
          <p:cNvPr id="2" name="Rectangle 1">
            <a:extLst>
              <a:ext uri="{FF2B5EF4-FFF2-40B4-BE49-F238E27FC236}">
                <a16:creationId xmlns:a16="http://schemas.microsoft.com/office/drawing/2014/main" id="{F83DA6C0-622C-56B9-A11A-C7B46D6B1872}"/>
              </a:ext>
              <a:ext uri="{C183D7F6-B498-43B3-948B-1728B52AA6E4}">
                <adec:decorative xmlns:adec="http://schemas.microsoft.com/office/drawing/2017/decorative" val="1"/>
              </a:ext>
            </a:extLst>
          </p:cNvPr>
          <p:cNvSpPr>
            <a:spLocks/>
          </p:cNvSpPr>
          <p:nvPr userDrawn="1"/>
        </p:nvSpPr>
        <p:spPr>
          <a:xfrm>
            <a:off x="-1" y="0"/>
            <a:ext cx="6096001" cy="6858000"/>
          </a:xfrm>
          <a:prstGeom prst="rect">
            <a:avLst/>
          </a:prstGeom>
          <a:gradFill flip="none" rotWithShape="1">
            <a:gsLst>
              <a:gs pos="0">
                <a:schemeClr val="bg1">
                  <a:alpha val="0"/>
                </a:schemeClr>
              </a:gs>
              <a:gs pos="51000">
                <a:srgbClr val="B1E5ED">
                  <a:alpha val="6667"/>
                </a:srgbClr>
              </a:gs>
              <a:gs pos="71000">
                <a:srgbClr val="2794A4">
                  <a:alpha val="83922"/>
                </a:srgbClr>
              </a:gs>
              <a:gs pos="98000">
                <a:srgbClr val="00343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Graphic 12" descr="ERCOT logo white on background">
            <a:extLst>
              <a:ext uri="{FF2B5EF4-FFF2-40B4-BE49-F238E27FC236}">
                <a16:creationId xmlns:a16="http://schemas.microsoft.com/office/drawing/2014/main" id="{24916EE6-D8BD-2246-322B-E4425F0F9A21}"/>
              </a:ext>
            </a:extLst>
          </p:cNvPr>
          <p:cNvPicPr>
            <a:picLocks noChangeAspect="1"/>
          </p:cNvPicPr>
          <p:nvPr userDrawn="1"/>
        </p:nvPicPr>
        <p:blipFill>
          <a:blip>
            <a:extLst>
              <a:ext uri="{96DAC541-7B7A-43D3-8B79-37D633B846F1}">
                <asvg:svgBlip xmlns:asvg="http://schemas.microsoft.com/office/drawing/2016/SVG/main" r:embed="rId5"/>
              </a:ext>
            </a:extLst>
          </a:blip>
          <a:stretch>
            <a:fillRect/>
          </a:stretch>
        </p:blipFill>
        <p:spPr>
          <a:xfrm>
            <a:off x="974555" y="1125953"/>
            <a:ext cx="2425881" cy="889910"/>
          </a:xfrm>
          <a:prstGeom prst="rect">
            <a:avLst/>
          </a:prstGeom>
          <a:effectLst>
            <a:outerShdw blurRad="50800" dist="12700" dir="10800000" algn="r" rotWithShape="0">
              <a:schemeClr val="tx2">
                <a:alpha val="40000"/>
              </a:schemeClr>
            </a:outerShdw>
          </a:effectLst>
        </p:spPr>
      </p:pic>
      <p:sp>
        <p:nvSpPr>
          <p:cNvPr id="18" name="TextBox 17">
            <a:extLst>
              <a:ext uri="{FF2B5EF4-FFF2-40B4-BE49-F238E27FC236}">
                <a16:creationId xmlns:a16="http://schemas.microsoft.com/office/drawing/2014/main" id="{EDC1132D-9952-07F0-B506-0AC57F014644}"/>
              </a:ext>
            </a:extLst>
          </p:cNvPr>
          <p:cNvSpPr txBox="1"/>
          <p:nvPr userDrawn="1"/>
        </p:nvSpPr>
        <p:spPr>
          <a:xfrm>
            <a:off x="-91688" y="503044"/>
            <a:ext cx="1162970" cy="230832"/>
          </a:xfrm>
          <a:prstGeom prst="rect">
            <a:avLst/>
          </a:prstGeom>
          <a:noFill/>
        </p:spPr>
        <p:txBody>
          <a:bodyPr wrap="square" rtlCol="0">
            <a:spAutoFit/>
          </a:bodyPr>
          <a:lstStyle/>
          <a:p>
            <a:pPr algn="ctr"/>
            <a:r>
              <a:rPr lang="en-US" sz="900" b="1" spc="0" dirty="0">
                <a:solidFill>
                  <a:schemeClr val="bg1"/>
                </a:solidFill>
              </a:rPr>
              <a:t>CONFIDENTIAL</a:t>
            </a:r>
          </a:p>
        </p:txBody>
      </p:sp>
      <p:grpSp>
        <p:nvGrpSpPr>
          <p:cNvPr id="19" name="Group 18">
            <a:extLst>
              <a:ext uri="{FF2B5EF4-FFF2-40B4-BE49-F238E27FC236}">
                <a16:creationId xmlns:a16="http://schemas.microsoft.com/office/drawing/2014/main" id="{DFE356D3-1829-BA32-62D3-D6BBF887FF81}"/>
              </a:ext>
              <a:ext uri="{C183D7F6-B498-43B3-948B-1728B52AA6E4}">
                <adec:decorative xmlns:adec="http://schemas.microsoft.com/office/drawing/2017/decorative" val="1"/>
              </a:ext>
            </a:extLst>
          </p:cNvPr>
          <p:cNvGrpSpPr/>
          <p:nvPr userDrawn="1"/>
        </p:nvGrpSpPr>
        <p:grpSpPr>
          <a:xfrm>
            <a:off x="-91688" y="457199"/>
            <a:ext cx="1162970" cy="358775"/>
            <a:chOff x="-91688" y="6362698"/>
            <a:chExt cx="1162970" cy="358775"/>
          </a:xfrm>
        </p:grpSpPr>
        <p:sp>
          <p:nvSpPr>
            <p:cNvPr id="20" name="Rectangle 19">
              <a:extLst>
                <a:ext uri="{FF2B5EF4-FFF2-40B4-BE49-F238E27FC236}">
                  <a16:creationId xmlns:a16="http://schemas.microsoft.com/office/drawing/2014/main" id="{769F1A3B-7D9E-6E0C-224F-7FFACD1B9397}"/>
                </a:ext>
              </a:extLst>
            </p:cNvPr>
            <p:cNvSpPr/>
            <p:nvPr/>
          </p:nvSpPr>
          <p:spPr>
            <a:xfrm rot="10800000">
              <a:off x="-12035" y="6362698"/>
              <a:ext cx="986590" cy="35877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432CD704-9BA3-CCE0-2685-8FBAA5974224}"/>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spTree>
    <p:extLst>
      <p:ext uri="{BB962C8B-B14F-4D97-AF65-F5344CB8AC3E}">
        <p14:creationId xmlns:p14="http://schemas.microsoft.com/office/powerpoint/2010/main" val="3338138243"/>
      </p:ext>
    </p:extLst>
  </p:cSld>
  <p:clrMap bg1="lt1" tx1="dk1" bg2="lt2" tx2="dk2" accent1="accent1" accent2="accent2" accent3="accent3" accent4="accent4" accent5="accent5" accent6="accent6" hlink="hlink" folHlink="folHlink"/>
  <p:sldLayoutIdLst>
    <p:sldLayoutId id="2147483681" r:id="rId1"/>
    <p:sldLayoutId id="2147483678"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D23ED7C-25D4-4004-0ADC-2942F5EF2DDF}"/>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3" name="Text Placeholder 2">
            <a:extLst>
              <a:ext uri="{FF2B5EF4-FFF2-40B4-BE49-F238E27FC236}">
                <a16:creationId xmlns:a16="http://schemas.microsoft.com/office/drawing/2014/main" id="{E117534D-C175-91CE-AB0E-8AF761299486}"/>
              </a:ext>
            </a:extLst>
          </p:cNvPr>
          <p:cNvSpPr>
            <a:spLocks noGrp="1"/>
          </p:cNvSpPr>
          <p:nvPr>
            <p:ph type="body" idx="1"/>
          </p:nvPr>
        </p:nvSpPr>
        <p:spPr>
          <a:xfrm>
            <a:off x="533400" y="1706252"/>
            <a:ext cx="11125201" cy="4470711"/>
          </a:xfrm>
          <a:prstGeom prst="rect">
            <a:avLst/>
          </a:prstGeom>
        </p:spPr>
        <p:txBody>
          <a:bodyPr vert="horz" wrap="square"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AC8CF572-2776-A000-A27C-E69A8CD2DB0E}"/>
              </a:ext>
            </a:extLst>
          </p:cNvPr>
          <p:cNvSpPr>
            <a:spLocks noGrp="1"/>
          </p:cNvSpPr>
          <p:nvPr>
            <p:ph type="dt" sz="half" idx="2"/>
          </p:nvPr>
        </p:nvSpPr>
        <p:spPr>
          <a:xfrm>
            <a:off x="8716884" y="6356350"/>
            <a:ext cx="2773273" cy="365125"/>
          </a:xfrm>
          <a:prstGeom prst="rect">
            <a:avLst/>
          </a:prstGeom>
        </p:spPr>
        <p:txBody>
          <a:bodyPr vert="horz" lIns="0" tIns="0" rIns="0" bIns="0" rtlCol="0" anchor="ctr"/>
          <a:lstStyle>
            <a:lvl1pPr algn="ctr">
              <a:defRPr sz="1200">
                <a:solidFill>
                  <a:srgbClr val="5B6770"/>
                </a:solidFill>
              </a:defRPr>
            </a:lvl1pPr>
          </a:lstStyle>
          <a:p>
            <a:fld id="{B145F6E8-FE0B-4A87-A96D-6C3DE3AC3724}" type="datetime4">
              <a:rPr lang="en-US" smtClean="0"/>
              <a:t>May 12, 2026</a:t>
            </a:fld>
            <a:endParaRPr lang="en-US" dirty="0"/>
          </a:p>
        </p:txBody>
      </p:sp>
      <p:sp>
        <p:nvSpPr>
          <p:cNvPr id="5" name="Footer Placeholder 4">
            <a:extLst>
              <a:ext uri="{FF2B5EF4-FFF2-40B4-BE49-F238E27FC236}">
                <a16:creationId xmlns:a16="http://schemas.microsoft.com/office/drawing/2014/main" id="{1C71D105-0AFC-E989-21E7-4A7577224539}"/>
              </a:ext>
            </a:extLst>
          </p:cNvPr>
          <p:cNvSpPr>
            <a:spLocks noGrp="1"/>
          </p:cNvSpPr>
          <p:nvPr>
            <p:ph type="ftr" sz="quarter" idx="3"/>
          </p:nvPr>
        </p:nvSpPr>
        <p:spPr>
          <a:xfrm>
            <a:off x="533400" y="6356350"/>
            <a:ext cx="8010526" cy="365125"/>
          </a:xfrm>
          <a:prstGeom prst="rect">
            <a:avLst/>
          </a:prstGeom>
          <a:solidFill>
            <a:schemeClr val="bg1"/>
          </a:solidFill>
        </p:spPr>
        <p:txBody>
          <a:bodyPr vert="horz" lIns="0" tIns="0" rIns="0" bIns="0" rtlCol="0" anchor="ctr"/>
          <a:lstStyle>
            <a:lvl1pPr algn="l">
              <a:defRPr sz="1200">
                <a:solidFill>
                  <a:srgbClr val="5B6770"/>
                </a:solidFill>
              </a:defRPr>
            </a:lvl1pPr>
          </a:lstStyle>
          <a:p>
            <a:endParaRPr lang="en-US" dirty="0"/>
          </a:p>
        </p:txBody>
      </p:sp>
      <p:sp>
        <p:nvSpPr>
          <p:cNvPr id="6" name="Slide Number Placeholder 5">
            <a:extLst>
              <a:ext uri="{FF2B5EF4-FFF2-40B4-BE49-F238E27FC236}">
                <a16:creationId xmlns:a16="http://schemas.microsoft.com/office/drawing/2014/main" id="{AD294E2B-7999-A86B-70B0-0CA8AF3AB003}"/>
              </a:ext>
            </a:extLst>
          </p:cNvPr>
          <p:cNvSpPr>
            <a:spLocks noGrp="1"/>
          </p:cNvSpPr>
          <p:nvPr>
            <p:ph type="sldNum" sz="quarter" idx="4"/>
          </p:nvPr>
        </p:nvSpPr>
        <p:spPr>
          <a:xfrm>
            <a:off x="11658600" y="6356350"/>
            <a:ext cx="533400" cy="365125"/>
          </a:xfrm>
          <a:prstGeom prst="rect">
            <a:avLst/>
          </a:prstGeom>
          <a:solidFill>
            <a:schemeClr val="bg1"/>
          </a:solidFill>
        </p:spPr>
        <p:txBody>
          <a:bodyPr vert="horz" wrap="square" lIns="91440" tIns="45720" rIns="91440" bIns="45720" rtlCol="0" anchor="ctr">
            <a:normAutofit/>
          </a:bodyPr>
          <a:lstStyle>
            <a:lvl1pPr algn="ctr">
              <a:defRPr sz="1200" b="1">
                <a:solidFill>
                  <a:schemeClr val="accent1"/>
                </a:solidFill>
              </a:defRPr>
            </a:lvl1pPr>
          </a:lstStyle>
          <a:p>
            <a:fld id="{BCDE79FB-97BA-492B-8D57-F1373F9ADA95}" type="slidenum">
              <a:rPr lang="en-US" smtClean="0"/>
              <a:pPr/>
              <a:t>‹#›</a:t>
            </a:fld>
            <a:endParaRPr lang="en-US" dirty="0"/>
          </a:p>
        </p:txBody>
      </p:sp>
      <p:pic>
        <p:nvPicPr>
          <p:cNvPr id="23" name="Graphic 22" descr="ERCOT logo">
            <a:extLst>
              <a:ext uri="{FF2B5EF4-FFF2-40B4-BE49-F238E27FC236}">
                <a16:creationId xmlns:a16="http://schemas.microsoft.com/office/drawing/2014/main" id="{860966C1-7702-678E-6F8A-91940323E9F1}"/>
              </a:ext>
            </a:extLst>
          </p:cNvPr>
          <p:cNvPicPr>
            <a:picLocks noChangeAspect="1"/>
          </p:cNvPicPr>
          <p:nvPr userDrawn="1"/>
        </p:nvPicPr>
        <p:blipFill>
          <a:blip>
            <a:extLst>
              <a:ext uri="{96DAC541-7B7A-43D3-8B79-37D633B846F1}">
                <asvg:svgBlip xmlns:asvg="http://schemas.microsoft.com/office/drawing/2016/SVG/main" r:embed="rId15"/>
              </a:ext>
            </a:extLst>
          </a:blip>
          <a:srcRect/>
          <a:stretch/>
        </p:blipFill>
        <p:spPr>
          <a:xfrm>
            <a:off x="137956" y="108220"/>
            <a:ext cx="703682" cy="259285"/>
          </a:xfrm>
          <a:prstGeom prst="rect">
            <a:avLst/>
          </a:prstGeom>
        </p:spPr>
      </p:pic>
      <p:grpSp>
        <p:nvGrpSpPr>
          <p:cNvPr id="7" name="Group 6" descr="Confidential document label">
            <a:extLst>
              <a:ext uri="{FF2B5EF4-FFF2-40B4-BE49-F238E27FC236}">
                <a16:creationId xmlns:a16="http://schemas.microsoft.com/office/drawing/2014/main" id="{7CE24704-51D7-2CB8-A1DB-A39B7EEEA928}"/>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22AAAB4-B1A4-DCFD-AF60-75F135DD9F6D}"/>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2209C7F2-C29B-60A9-D309-0B97779BE9DF}"/>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spTree>
    <p:extLst>
      <p:ext uri="{BB962C8B-B14F-4D97-AF65-F5344CB8AC3E}">
        <p14:creationId xmlns:p14="http://schemas.microsoft.com/office/powerpoint/2010/main" val="3499037964"/>
      </p:ext>
    </p:extLst>
  </p:cSld>
  <p:clrMap bg1="lt1" tx1="dk1" bg2="lt2" tx2="dk2" accent1="accent1" accent2="accent2" accent3="accent3" accent4="accent4" accent5="accent5" accent6="accent6" hlink="hlink" folHlink="folHlink"/>
  <p:sldLayoutIdLst>
    <p:sldLayoutId id="2147483661" r:id="rId1"/>
    <p:sldLayoutId id="2147483671" r:id="rId2"/>
    <p:sldLayoutId id="2147483673" r:id="rId3"/>
    <p:sldLayoutId id="2147483672" r:id="rId4"/>
    <p:sldLayoutId id="2147483682" r:id="rId5"/>
    <p:sldLayoutId id="2147483664" r:id="rId6"/>
    <p:sldLayoutId id="2147483668" r:id="rId7"/>
    <p:sldLayoutId id="2147483669" r:id="rId8"/>
    <p:sldLayoutId id="2147483666" r:id="rId9"/>
    <p:sldLayoutId id="2147483675" r:id="rId10"/>
    <p:sldLayoutId id="2147483679" r:id="rId11"/>
    <p:sldLayoutId id="2147483676" r:id="rId12"/>
    <p:sldLayoutId id="2147483680" r:id="rId13"/>
  </p:sldLayoutIdLst>
  <p:hf hdr="0" ftr="0" dt="0"/>
  <p:txStyles>
    <p:title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300"/>
        </a:spcBef>
        <a:spcAft>
          <a:spcPts val="300"/>
        </a:spcAft>
        <a:buFont typeface="Arial" panose="020B0604020202020204" pitchFamily="34" charset="0"/>
        <a:buNone/>
        <a:defRPr sz="22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8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6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2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344">
          <p15:clr>
            <a:srgbClr val="F26B43"/>
          </p15:clr>
        </p15:guide>
        <p15:guide id="3" pos="312" userDrawn="1">
          <p15:clr>
            <a:srgbClr val="F26B43"/>
          </p15:clr>
        </p15:guide>
        <p15:guide id="5" pos="3840" userDrawn="1">
          <p15:clr>
            <a:srgbClr val="F26B43"/>
          </p15:clr>
        </p15:guide>
        <p15:guide id="6" orient="horz" pos="1056" userDrawn="1">
          <p15:clr>
            <a:srgbClr val="F26B43"/>
          </p15:clr>
        </p15:guide>
        <p15:guide id="7" orient="horz" pos="2260" userDrawn="1">
          <p15:clr>
            <a:srgbClr val="F26B43"/>
          </p15:clr>
        </p15:guide>
        <p15:guide id="8" orient="horz" pos="3888"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hyperlink" Target="mailto:Gnanaprabhu.Gnanam@ercot.com" TargetMode="Externa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notesSlide" Target="../notesSlides/notesSlide2.xml"/><Relationship Id="rId1" Type="http://schemas.openxmlformats.org/officeDocument/2006/relationships/slideLayout" Target="../slideLayouts/slideLayout15.xml"/><Relationship Id="rId5" Type="http://schemas.openxmlformats.org/officeDocument/2006/relationships/slide" Target="slide18.xml"/><Relationship Id="rId4" Type="http://schemas.openxmlformats.org/officeDocument/2006/relationships/slide" Target="slide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BAF31B-7178-C607-17D8-2A2BD0BBEF7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D499839-B798-E7B3-DB15-49FAE56390EE}"/>
              </a:ext>
            </a:extLst>
          </p:cNvPr>
          <p:cNvSpPr>
            <a:spLocks noGrp="1"/>
          </p:cNvSpPr>
          <p:nvPr>
            <p:ph type="ctrTitle"/>
          </p:nvPr>
        </p:nvSpPr>
        <p:spPr>
          <a:xfrm>
            <a:off x="5065088" y="1266904"/>
            <a:ext cx="6316168" cy="4604008"/>
          </a:xfrm>
        </p:spPr>
        <p:txBody>
          <a:bodyPr/>
          <a:lstStyle/>
          <a:p>
            <a:pPr>
              <a:lnSpc>
                <a:spcPct val="100000"/>
              </a:lnSpc>
              <a:spcBef>
                <a:spcPts val="300"/>
              </a:spcBef>
              <a:spcAft>
                <a:spcPts val="300"/>
              </a:spcAft>
              <a:defRPr/>
            </a:pPr>
            <a:r>
              <a:rPr lang="en-US" sz="2400" dirty="0">
                <a:solidFill>
                  <a:schemeClr val="tx2"/>
                </a:solidFill>
              </a:rPr>
              <a:t>Oncor Electric Delivery Company LLC (Oncor) – Combined Oncor Set 1 North and Central Texas Reliability Project &amp; Oncor Set 2 North and Central Texas Reliability Project (25RPG040 &amp; 25RPG042) </a:t>
            </a:r>
            <a:br>
              <a:rPr lang="en-US" sz="2800" dirty="0">
                <a:solidFill>
                  <a:schemeClr val="tx2"/>
                </a:solidFill>
              </a:rPr>
            </a:br>
            <a:br>
              <a:rPr lang="en-US" sz="1400" b="0" dirty="0"/>
            </a:br>
            <a:br>
              <a:rPr lang="en-US" sz="1400" b="0" dirty="0"/>
            </a:br>
            <a:br>
              <a:rPr lang="en-US" sz="1400" b="0" dirty="0"/>
            </a:br>
            <a:r>
              <a:rPr lang="en-US" b="0" i="1" dirty="0"/>
              <a:t>Prabhu Gnanam</a:t>
            </a:r>
            <a:br>
              <a:rPr lang="en-US" b="0" i="1" dirty="0"/>
            </a:br>
            <a:r>
              <a:rPr lang="en-US" b="0" i="1" dirty="0"/>
              <a:t>Director, Grid Planning</a:t>
            </a:r>
            <a:br>
              <a:rPr lang="en-US" b="0" i="1" dirty="0"/>
            </a:br>
            <a:br>
              <a:rPr lang="en-US" b="0" i="1" dirty="0"/>
            </a:br>
            <a:r>
              <a:rPr lang="en-US" sz="1800" b="0" dirty="0"/>
              <a:t>Technical Advisory Committee Meeting</a:t>
            </a:r>
            <a:br>
              <a:rPr lang="en-US" sz="1800" b="0" dirty="0"/>
            </a:br>
            <a:r>
              <a:rPr lang="en-US" sz="1600" b="0" dirty="0"/>
              <a:t>May 19, 2026</a:t>
            </a:r>
            <a:endParaRPr lang="en-US" dirty="0"/>
          </a:p>
        </p:txBody>
      </p:sp>
    </p:spTree>
    <p:extLst>
      <p:ext uri="{BB962C8B-B14F-4D97-AF65-F5344CB8AC3E}">
        <p14:creationId xmlns:p14="http://schemas.microsoft.com/office/powerpoint/2010/main" val="35846111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5C1121-DBA7-E730-05C7-449CA906CB3D}"/>
              </a:ext>
            </a:extLst>
          </p:cNvPr>
          <p:cNvSpPr>
            <a:spLocks noGrp="1"/>
          </p:cNvSpPr>
          <p:nvPr>
            <p:ph type="title"/>
          </p:nvPr>
        </p:nvSpPr>
        <p:spPr/>
        <p:txBody>
          <a:bodyPr/>
          <a:lstStyle/>
          <a:p>
            <a:r>
              <a:rPr lang="en-US" dirty="0"/>
              <a:t>Overall Project Summary for Group 2 and 3 Upgrades</a:t>
            </a:r>
          </a:p>
        </p:txBody>
      </p:sp>
      <p:sp>
        <p:nvSpPr>
          <p:cNvPr id="5" name="Slide Number Placeholder 4">
            <a:extLst>
              <a:ext uri="{FF2B5EF4-FFF2-40B4-BE49-F238E27FC236}">
                <a16:creationId xmlns:a16="http://schemas.microsoft.com/office/drawing/2014/main" id="{2C507181-46A0-AAEF-F418-AB5408FE8892}"/>
              </a:ext>
            </a:extLst>
          </p:cNvPr>
          <p:cNvSpPr>
            <a:spLocks noGrp="1"/>
          </p:cNvSpPr>
          <p:nvPr>
            <p:ph type="sldNum" sz="quarter" idx="12"/>
          </p:nvPr>
        </p:nvSpPr>
        <p:spPr/>
        <p:txBody>
          <a:bodyPr/>
          <a:lstStyle/>
          <a:p>
            <a:fld id="{BCDE79FB-97BA-492B-8D57-F1373F9ADA95}" type="slidenum">
              <a:rPr lang="en-US" smtClean="0"/>
              <a:t>10</a:t>
            </a:fld>
            <a:endParaRPr lang="en-US" dirty="0"/>
          </a:p>
        </p:txBody>
      </p:sp>
      <p:sp>
        <p:nvSpPr>
          <p:cNvPr id="3" name="Text Placeholder 2">
            <a:extLst>
              <a:ext uri="{FF2B5EF4-FFF2-40B4-BE49-F238E27FC236}">
                <a16:creationId xmlns:a16="http://schemas.microsoft.com/office/drawing/2014/main" id="{4F671098-DDF9-97DF-1C07-8289E2E8F290}"/>
              </a:ext>
            </a:extLst>
          </p:cNvPr>
          <p:cNvSpPr>
            <a:spLocks noGrp="1"/>
          </p:cNvSpPr>
          <p:nvPr>
            <p:ph type="body" sz="quarter" idx="16"/>
          </p:nvPr>
        </p:nvSpPr>
        <p:spPr>
          <a:xfrm>
            <a:off x="495300" y="1096296"/>
            <a:ext cx="11163300" cy="5304503"/>
          </a:xfrm>
        </p:spPr>
        <p:txBody>
          <a:bodyPr/>
          <a:lstStyle/>
          <a:p>
            <a:pPr marL="0" lvl="1" indent="0">
              <a:buNone/>
            </a:pPr>
            <a:r>
              <a:rPr lang="en-US" sz="2200" dirty="0"/>
              <a:t>Construct one (1) new substation and three (3) transformers;</a:t>
            </a:r>
          </a:p>
          <a:p>
            <a:pPr lvl="1"/>
            <a:r>
              <a:rPr lang="en-US" dirty="0"/>
              <a:t>One (1) new 345-kV substation;</a:t>
            </a:r>
          </a:p>
          <a:p>
            <a:pPr lvl="1"/>
            <a:r>
              <a:rPr lang="en-US" dirty="0"/>
              <a:t>Three (3) new 345/138-kV transformers;</a:t>
            </a:r>
          </a:p>
          <a:p>
            <a:pPr marL="0" lvl="1" indent="0">
              <a:buNone/>
            </a:pPr>
            <a:r>
              <a:rPr lang="en-US" sz="2200" dirty="0"/>
              <a:t>Rebuild five (5) existing substations and one transformer;</a:t>
            </a:r>
          </a:p>
          <a:p>
            <a:pPr lvl="1"/>
            <a:r>
              <a:rPr lang="en-US" dirty="0"/>
              <a:t>Two (2) 345-kV substations and one (1) 345/138-kV transformer;</a:t>
            </a:r>
          </a:p>
          <a:p>
            <a:pPr lvl="1"/>
            <a:r>
              <a:rPr lang="en-US" dirty="0"/>
              <a:t>Three (3) 138-kV substations;</a:t>
            </a:r>
          </a:p>
          <a:p>
            <a:pPr marL="0" lvl="1" indent="0">
              <a:buNone/>
            </a:pPr>
            <a:r>
              <a:rPr lang="en-US" sz="2200" dirty="0"/>
              <a:t>Construct five (5) new 345-kV and 138-kV transmission lines;</a:t>
            </a:r>
          </a:p>
          <a:p>
            <a:pPr lvl="1"/>
            <a:r>
              <a:rPr lang="en-US" dirty="0"/>
              <a:t>Two (2) new 345-kV double-circuit transmission lines, approximately 115.5 miles;</a:t>
            </a:r>
          </a:p>
          <a:p>
            <a:pPr lvl="1"/>
            <a:r>
              <a:rPr lang="en-US" dirty="0"/>
              <a:t>Three (3) new 138-kV single-circuit transmission lines, approximately 32.9 miles;</a:t>
            </a:r>
          </a:p>
          <a:p>
            <a:pPr marL="0" lvl="1" indent="0">
              <a:buNone/>
            </a:pPr>
            <a:r>
              <a:rPr lang="en-US" sz="2200" dirty="0"/>
              <a:t>Upgrade existing 345-kV and 138-kV transmission lines;</a:t>
            </a:r>
          </a:p>
          <a:p>
            <a:pPr lvl="1"/>
            <a:r>
              <a:rPr lang="en-US" dirty="0"/>
              <a:t>Approximately 288.8 circuit miles of existing 345-kV transmission lines; and</a:t>
            </a:r>
          </a:p>
          <a:p>
            <a:pPr lvl="1"/>
            <a:r>
              <a:rPr lang="en-US" dirty="0"/>
              <a:t>Approximately 233.4 circuit miles of existing 138-kV transmission lines.</a:t>
            </a:r>
          </a:p>
          <a:p>
            <a:pPr marL="0" lvl="1" indent="0">
              <a:buNone/>
            </a:pPr>
            <a:endParaRPr lang="en-US" sz="2200" dirty="0"/>
          </a:p>
          <a:p>
            <a:pPr marL="0" lvl="1" indent="0">
              <a:buNone/>
            </a:pPr>
            <a:r>
              <a:rPr lang="en-US" sz="2200" dirty="0"/>
              <a:t>Detailed components list in </a:t>
            </a:r>
            <a:r>
              <a:rPr lang="en-US" sz="2200" dirty="0">
                <a:hlinkClick r:id="rId2" action="ppaction://hlinksldjump"/>
              </a:rPr>
              <a:t>Appendix B</a:t>
            </a:r>
            <a:endParaRPr lang="en-US" sz="2200" dirty="0"/>
          </a:p>
          <a:p>
            <a:endParaRPr lang="en-US" dirty="0"/>
          </a:p>
        </p:txBody>
      </p:sp>
    </p:spTree>
    <p:extLst>
      <p:ext uri="{BB962C8B-B14F-4D97-AF65-F5344CB8AC3E}">
        <p14:creationId xmlns:p14="http://schemas.microsoft.com/office/powerpoint/2010/main" val="36839512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E700BD-3A1F-F9FF-78E5-DA6A14FF8B5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CCB7583-570E-1FE8-667F-5D88BAE516D7}"/>
              </a:ext>
            </a:extLst>
          </p:cNvPr>
          <p:cNvSpPr>
            <a:spLocks noGrp="1"/>
          </p:cNvSpPr>
          <p:nvPr>
            <p:ph type="title"/>
          </p:nvPr>
        </p:nvSpPr>
        <p:spPr/>
        <p:txBody>
          <a:bodyPr/>
          <a:lstStyle/>
          <a:p>
            <a:r>
              <a:rPr lang="en-US" dirty="0"/>
              <a:t>ERCOT Recommendation</a:t>
            </a:r>
          </a:p>
        </p:txBody>
      </p:sp>
      <p:sp>
        <p:nvSpPr>
          <p:cNvPr id="5" name="Slide Number Placeholder 4">
            <a:extLst>
              <a:ext uri="{FF2B5EF4-FFF2-40B4-BE49-F238E27FC236}">
                <a16:creationId xmlns:a16="http://schemas.microsoft.com/office/drawing/2014/main" id="{9FD1FCC1-84E3-6B26-62EE-C7DE4D632790}"/>
              </a:ext>
            </a:extLst>
          </p:cNvPr>
          <p:cNvSpPr>
            <a:spLocks noGrp="1"/>
          </p:cNvSpPr>
          <p:nvPr>
            <p:ph type="sldNum" sz="quarter" idx="12"/>
          </p:nvPr>
        </p:nvSpPr>
        <p:spPr/>
        <p:txBody>
          <a:bodyPr/>
          <a:lstStyle/>
          <a:p>
            <a:fld id="{BCDE79FB-97BA-492B-8D57-F1373F9ADA95}" type="slidenum">
              <a:rPr lang="en-US" smtClean="0"/>
              <a:t>11</a:t>
            </a:fld>
            <a:endParaRPr lang="en-US" dirty="0"/>
          </a:p>
        </p:txBody>
      </p:sp>
      <p:sp>
        <p:nvSpPr>
          <p:cNvPr id="3" name="Text Placeholder 2">
            <a:extLst>
              <a:ext uri="{FF2B5EF4-FFF2-40B4-BE49-F238E27FC236}">
                <a16:creationId xmlns:a16="http://schemas.microsoft.com/office/drawing/2014/main" id="{88FF379D-C2D8-EF0C-761B-2CBC14A5EBE9}"/>
              </a:ext>
            </a:extLst>
          </p:cNvPr>
          <p:cNvSpPr>
            <a:spLocks noGrp="1"/>
          </p:cNvSpPr>
          <p:nvPr>
            <p:ph type="body" sz="quarter" idx="16"/>
          </p:nvPr>
        </p:nvSpPr>
        <p:spPr>
          <a:xfrm>
            <a:off x="495300" y="1086463"/>
            <a:ext cx="11163300" cy="5635011"/>
          </a:xfrm>
        </p:spPr>
        <p:txBody>
          <a:bodyPr/>
          <a:lstStyle/>
          <a:p>
            <a:r>
              <a:rPr lang="en-US" dirty="0"/>
              <a:t>Based on the review, ERCOT will recommend the Board endorse the Group 2 and Group 3 upgrades to address reliability issues in the North, North Central, and East Weather Zones.</a:t>
            </a:r>
          </a:p>
          <a:p>
            <a:endParaRPr lang="en-US" dirty="0"/>
          </a:p>
          <a:p>
            <a:r>
              <a:rPr lang="en-US" dirty="0"/>
              <a:t>TSPs expect to implement the upgrades phases between 2028 to 2034</a:t>
            </a:r>
          </a:p>
          <a:p>
            <a:endParaRPr lang="en-US" dirty="0"/>
          </a:p>
          <a:p>
            <a:r>
              <a:rPr lang="en-US" dirty="0"/>
              <a:t>Estimated Cost: approximately $2.363 billion</a:t>
            </a:r>
          </a:p>
          <a:p>
            <a:pPr lvl="1"/>
            <a:r>
              <a:rPr lang="en-US" dirty="0"/>
              <a:t>Group 2 cost estimate, approximately $2.307 billion </a:t>
            </a:r>
          </a:p>
          <a:p>
            <a:pPr lvl="1"/>
            <a:r>
              <a:rPr lang="en-US" dirty="0"/>
              <a:t>Group 3 cost estimate, approximately $56.4 million </a:t>
            </a:r>
          </a:p>
          <a:p>
            <a:pPr marL="365760" lvl="1" indent="0">
              <a:buNone/>
            </a:pPr>
            <a:endParaRPr lang="en-US" dirty="0"/>
          </a:p>
          <a:p>
            <a:r>
              <a:rPr lang="en-US" dirty="0"/>
              <a:t>CCN fillings would be required for the new Lavon Switch to Allen Switch 138-kV single-circuit transmission line, DeSoto Switch to Loop Nine Switch 138-kV single-circuit transmission line, Greene Switch to Wilmer Switch 345-kV double-circuit transmission line, and Jewett Switch to Greene Switch 345-kV double-circuit transmission line, total approximately 131.0 miles of new right of way (ROW).</a:t>
            </a:r>
          </a:p>
          <a:p>
            <a:endParaRPr lang="en-US" dirty="0"/>
          </a:p>
        </p:txBody>
      </p:sp>
    </p:spTree>
    <p:extLst>
      <p:ext uri="{BB962C8B-B14F-4D97-AF65-F5344CB8AC3E}">
        <p14:creationId xmlns:p14="http://schemas.microsoft.com/office/powerpoint/2010/main" val="38368097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3FF2A0-CAF3-1AD3-C106-E8AA2B20A7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0EE553A-FF12-F026-0981-2370B1BE4F58}"/>
              </a:ext>
            </a:extLst>
          </p:cNvPr>
          <p:cNvSpPr>
            <a:spLocks noGrp="1"/>
          </p:cNvSpPr>
          <p:nvPr>
            <p:ph type="title"/>
          </p:nvPr>
        </p:nvSpPr>
        <p:spPr/>
        <p:txBody>
          <a:bodyPr/>
          <a:lstStyle/>
          <a:p>
            <a:r>
              <a:rPr lang="en-US" dirty="0"/>
              <a:t>ERCOT Recommendation</a:t>
            </a:r>
          </a:p>
        </p:txBody>
      </p:sp>
      <p:sp>
        <p:nvSpPr>
          <p:cNvPr id="5" name="Slide Number Placeholder 4">
            <a:extLst>
              <a:ext uri="{FF2B5EF4-FFF2-40B4-BE49-F238E27FC236}">
                <a16:creationId xmlns:a16="http://schemas.microsoft.com/office/drawing/2014/main" id="{CDEBBB6B-6368-B20D-A720-1B4F7479B355}"/>
              </a:ext>
            </a:extLst>
          </p:cNvPr>
          <p:cNvSpPr>
            <a:spLocks noGrp="1"/>
          </p:cNvSpPr>
          <p:nvPr>
            <p:ph type="sldNum" sz="quarter" idx="12"/>
          </p:nvPr>
        </p:nvSpPr>
        <p:spPr/>
        <p:txBody>
          <a:bodyPr/>
          <a:lstStyle/>
          <a:p>
            <a:fld id="{BCDE79FB-97BA-492B-8D57-F1373F9ADA95}" type="slidenum">
              <a:rPr lang="en-US" smtClean="0"/>
              <a:t>12</a:t>
            </a:fld>
            <a:endParaRPr lang="en-US" dirty="0"/>
          </a:p>
        </p:txBody>
      </p:sp>
      <p:pic>
        <p:nvPicPr>
          <p:cNvPr id="4" name="Picture 3">
            <a:extLst>
              <a:ext uri="{FF2B5EF4-FFF2-40B4-BE49-F238E27FC236}">
                <a16:creationId xmlns:a16="http://schemas.microsoft.com/office/drawing/2014/main" id="{4E1C3A75-D494-D186-5A19-20272C2FB7A2}"/>
              </a:ext>
            </a:extLst>
          </p:cNvPr>
          <p:cNvPicPr>
            <a:picLocks noChangeAspect="1"/>
          </p:cNvPicPr>
          <p:nvPr/>
        </p:nvPicPr>
        <p:blipFill>
          <a:blip r:embed="rId2"/>
          <a:stretch>
            <a:fillRect/>
          </a:stretch>
        </p:blipFill>
        <p:spPr>
          <a:xfrm>
            <a:off x="2590799" y="880181"/>
            <a:ext cx="6816213" cy="5688188"/>
          </a:xfrm>
          <a:prstGeom prst="rect">
            <a:avLst/>
          </a:prstGeom>
        </p:spPr>
      </p:pic>
    </p:spTree>
    <p:extLst>
      <p:ext uri="{BB962C8B-B14F-4D97-AF65-F5344CB8AC3E}">
        <p14:creationId xmlns:p14="http://schemas.microsoft.com/office/powerpoint/2010/main" val="32848426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9">
            <a:extLst>
              <a:ext uri="{FF2B5EF4-FFF2-40B4-BE49-F238E27FC236}">
                <a16:creationId xmlns:a16="http://schemas.microsoft.com/office/drawing/2014/main" id="{C5B32BFE-B73E-B6A0-D6F1-B0BDBD288C77}"/>
              </a:ext>
            </a:extLst>
          </p:cNvPr>
          <p:cNvSpPr>
            <a:spLocks noGrp="1"/>
          </p:cNvSpPr>
          <p:nvPr>
            <p:ph type="title"/>
          </p:nvPr>
        </p:nvSpPr>
        <p:spPr/>
        <p:txBody>
          <a:bodyPr anchor="ctr">
            <a:normAutofit/>
          </a:bodyPr>
          <a:lstStyle/>
          <a:p>
            <a:r>
              <a:rPr lang="en-US" sz="4000" dirty="0">
                <a:solidFill>
                  <a:schemeClr val="tx1"/>
                </a:solidFill>
              </a:rPr>
              <a:t>Thank you!</a:t>
            </a:r>
            <a:br>
              <a:rPr lang="en-US" sz="4000" dirty="0">
                <a:solidFill>
                  <a:schemeClr val="tx1"/>
                </a:solidFill>
              </a:rPr>
            </a:br>
            <a:r>
              <a:rPr lang="en-US" dirty="0"/>
              <a:t>Questions/Comments?</a:t>
            </a:r>
            <a:endParaRPr lang="en-US" sz="4000" dirty="0">
              <a:solidFill>
                <a:schemeClr val="tx1"/>
              </a:solidFill>
            </a:endParaRPr>
          </a:p>
        </p:txBody>
      </p:sp>
      <p:sp>
        <p:nvSpPr>
          <p:cNvPr id="32" name="Content Placeholder 31">
            <a:extLst>
              <a:ext uri="{FF2B5EF4-FFF2-40B4-BE49-F238E27FC236}">
                <a16:creationId xmlns:a16="http://schemas.microsoft.com/office/drawing/2014/main" id="{74F9DF0B-10DE-1217-3D4A-12A1DB39672A}"/>
              </a:ext>
            </a:extLst>
          </p:cNvPr>
          <p:cNvSpPr>
            <a:spLocks noGrp="1"/>
          </p:cNvSpPr>
          <p:nvPr>
            <p:ph type="body" sz="quarter" idx="13"/>
          </p:nvPr>
        </p:nvSpPr>
        <p:spPr/>
        <p:txBody>
          <a:bodyPr/>
          <a:lstStyle/>
          <a:p>
            <a:r>
              <a:rPr lang="en-US" dirty="0">
                <a:hlinkClick r:id="rId2"/>
              </a:rPr>
              <a:t>G</a:t>
            </a:r>
            <a:r>
              <a:rPr lang="en-US" sz="2400" b="1" dirty="0">
                <a:solidFill>
                  <a:srgbClr val="00829B"/>
                </a:solidFill>
                <a:hlinkClick r:id="rId2"/>
              </a:rPr>
              <a:t>nanaprabhu.Gnanam@ercot.com</a:t>
            </a:r>
            <a:endParaRPr lang="en-US" sz="2400" b="1" dirty="0">
              <a:solidFill>
                <a:srgbClr val="00829B"/>
              </a:solidFill>
            </a:endParaRPr>
          </a:p>
        </p:txBody>
      </p:sp>
      <p:sp>
        <p:nvSpPr>
          <p:cNvPr id="4" name="Slide Number Placeholder 3">
            <a:extLst>
              <a:ext uri="{FF2B5EF4-FFF2-40B4-BE49-F238E27FC236}">
                <a16:creationId xmlns:a16="http://schemas.microsoft.com/office/drawing/2014/main" id="{419FAECD-8669-5985-A1B4-AB3FDFDF9980}"/>
              </a:ext>
            </a:extLst>
          </p:cNvPr>
          <p:cNvSpPr>
            <a:spLocks noGrp="1"/>
          </p:cNvSpPr>
          <p:nvPr>
            <p:ph type="sldNum" sz="quarter" idx="12"/>
          </p:nvPr>
        </p:nvSpPr>
        <p:spPr/>
        <p:txBody>
          <a:bodyPr/>
          <a:lstStyle/>
          <a:p>
            <a:fld id="{BCDE79FB-97BA-492B-8D57-F1373F9ADA95}" type="slidenum">
              <a:rPr lang="en-US" smtClean="0"/>
              <a:t>13</a:t>
            </a:fld>
            <a:endParaRPr lang="en-US" dirty="0"/>
          </a:p>
        </p:txBody>
      </p:sp>
    </p:spTree>
    <p:extLst>
      <p:ext uri="{BB962C8B-B14F-4D97-AF65-F5344CB8AC3E}">
        <p14:creationId xmlns:p14="http://schemas.microsoft.com/office/powerpoint/2010/main" val="27647814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DD2941-6D7A-FB1A-427E-A52ED70C742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7E780C0-4900-37BE-DAF2-6E8D087F709A}"/>
              </a:ext>
            </a:extLst>
          </p:cNvPr>
          <p:cNvSpPr>
            <a:spLocks noGrp="1"/>
          </p:cNvSpPr>
          <p:nvPr>
            <p:ph type="title"/>
          </p:nvPr>
        </p:nvSpPr>
        <p:spPr/>
        <p:txBody>
          <a:bodyPr/>
          <a:lstStyle/>
          <a:p>
            <a:r>
              <a:rPr lang="en-US" dirty="0"/>
              <a:t>Appendix</a:t>
            </a:r>
          </a:p>
        </p:txBody>
      </p:sp>
      <p:sp>
        <p:nvSpPr>
          <p:cNvPr id="21" name="Text Placeholder 35">
            <a:extLst>
              <a:ext uri="{FF2B5EF4-FFF2-40B4-BE49-F238E27FC236}">
                <a16:creationId xmlns:a16="http://schemas.microsoft.com/office/drawing/2014/main" id="{342EE477-B301-D10F-0DF4-C541D8BC7815}"/>
              </a:ext>
            </a:extLst>
          </p:cNvPr>
          <p:cNvSpPr>
            <a:spLocks noGrp="1"/>
          </p:cNvSpPr>
          <p:nvPr>
            <p:ph type="body" sz="quarter" idx="13"/>
          </p:nvPr>
        </p:nvSpPr>
        <p:spPr>
          <a:xfrm>
            <a:off x="530868" y="3501136"/>
            <a:ext cx="5565131" cy="2671064"/>
          </a:xfrm>
        </p:spPr>
        <p:txBody>
          <a:bodyPr anchor="ctr"/>
          <a:lstStyle/>
          <a:p>
            <a:pPr marL="514350" indent="-228600">
              <a:buFont typeface="Arial" panose="020B0604020202020204" pitchFamily="34" charset="0"/>
              <a:buChar char="•"/>
            </a:pPr>
            <a:r>
              <a:rPr lang="en-US" sz="1600" b="0" dirty="0">
                <a:solidFill>
                  <a:schemeClr val="tx1"/>
                </a:solidFill>
              </a:rPr>
              <a:t>Appendix A1: Group 1 Upgrades</a:t>
            </a:r>
          </a:p>
          <a:p>
            <a:pPr marL="514350" indent="-228600">
              <a:buFont typeface="Arial" panose="020B0604020202020204" pitchFamily="34" charset="0"/>
              <a:buChar char="•"/>
            </a:pPr>
            <a:r>
              <a:rPr lang="en-US" sz="1600" b="0" dirty="0">
                <a:solidFill>
                  <a:schemeClr val="tx1"/>
                </a:solidFill>
              </a:rPr>
              <a:t>Appendix A2: Group 2 Upgrades</a:t>
            </a:r>
          </a:p>
          <a:p>
            <a:pPr marL="514350" indent="-228600">
              <a:buFont typeface="Arial" panose="020B0604020202020204" pitchFamily="34" charset="0"/>
              <a:buChar char="•"/>
            </a:pPr>
            <a:r>
              <a:rPr lang="en-US" sz="1600" b="0" dirty="0">
                <a:solidFill>
                  <a:schemeClr val="tx1"/>
                </a:solidFill>
              </a:rPr>
              <a:t>Appendix A3: Group 3 Upgrade</a:t>
            </a:r>
          </a:p>
          <a:p>
            <a:pPr marL="514350" indent="-228600">
              <a:buFont typeface="Arial" panose="020B0604020202020204" pitchFamily="34" charset="0"/>
              <a:buChar char="•"/>
            </a:pPr>
            <a:r>
              <a:rPr lang="en-US" sz="1600" b="0" dirty="0">
                <a:solidFill>
                  <a:schemeClr val="tx1"/>
                </a:solidFill>
              </a:rPr>
              <a:t>Appendix B: ERCOT Recommendation</a:t>
            </a:r>
          </a:p>
        </p:txBody>
      </p:sp>
      <p:sp>
        <p:nvSpPr>
          <p:cNvPr id="5" name="Slide Number Placeholder 4">
            <a:extLst>
              <a:ext uri="{FF2B5EF4-FFF2-40B4-BE49-F238E27FC236}">
                <a16:creationId xmlns:a16="http://schemas.microsoft.com/office/drawing/2014/main" id="{1BE12062-E70D-0B3C-57E6-916716B63A7C}"/>
              </a:ext>
            </a:extLst>
          </p:cNvPr>
          <p:cNvSpPr>
            <a:spLocks noGrp="1"/>
          </p:cNvSpPr>
          <p:nvPr>
            <p:ph type="sldNum" sz="quarter" idx="12"/>
          </p:nvPr>
        </p:nvSpPr>
        <p:spPr/>
        <p:txBody>
          <a:bodyPr wrap="square" anchor="ctr">
            <a:normAutofit/>
          </a:bodyPr>
          <a:lstStyle/>
          <a:p>
            <a:pPr>
              <a:spcAft>
                <a:spcPts val="600"/>
              </a:spcAft>
            </a:pPr>
            <a:fld id="{BCDE79FB-97BA-492B-8D57-F1373F9ADA95}" type="slidenum">
              <a:rPr lang="en-US" smtClean="0"/>
              <a:pPr>
                <a:spcAft>
                  <a:spcPts val="600"/>
                </a:spcAft>
              </a:pPr>
              <a:t>14</a:t>
            </a:fld>
            <a:endParaRPr lang="en-US" dirty="0"/>
          </a:p>
        </p:txBody>
      </p:sp>
    </p:spTree>
    <p:extLst>
      <p:ext uri="{BB962C8B-B14F-4D97-AF65-F5344CB8AC3E}">
        <p14:creationId xmlns:p14="http://schemas.microsoft.com/office/powerpoint/2010/main" val="4171211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7C1CE6-822A-EE50-D0CA-D5511D803B95}"/>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0F0DA80-AC7F-D58C-29D3-EED2148213AF}"/>
              </a:ext>
            </a:extLst>
          </p:cNvPr>
          <p:cNvSpPr>
            <a:spLocks noGrp="1"/>
          </p:cNvSpPr>
          <p:nvPr>
            <p:ph type="title"/>
          </p:nvPr>
        </p:nvSpPr>
        <p:spPr/>
        <p:txBody>
          <a:bodyPr/>
          <a:lstStyle/>
          <a:p>
            <a:r>
              <a:rPr lang="en-US" dirty="0"/>
              <a:t>Appendix A1: Group 1 Upgrades</a:t>
            </a:r>
            <a:endParaRPr lang="en-US" dirty="0">
              <a:highlight>
                <a:srgbClr val="FFFF00"/>
              </a:highlight>
            </a:endParaRPr>
          </a:p>
        </p:txBody>
      </p:sp>
      <p:sp>
        <p:nvSpPr>
          <p:cNvPr id="2" name="Slide Number Placeholder 1">
            <a:extLst>
              <a:ext uri="{FF2B5EF4-FFF2-40B4-BE49-F238E27FC236}">
                <a16:creationId xmlns:a16="http://schemas.microsoft.com/office/drawing/2014/main" id="{0F791BEE-F9D0-BA27-DFE8-E466531DD9DD}"/>
              </a:ext>
            </a:extLst>
          </p:cNvPr>
          <p:cNvSpPr>
            <a:spLocks noGrp="1"/>
          </p:cNvSpPr>
          <p:nvPr>
            <p:ph type="sldNum" sz="quarter" idx="12"/>
          </p:nvPr>
        </p:nvSpPr>
        <p:spPr/>
        <p:txBody>
          <a:bodyPr/>
          <a:lstStyle/>
          <a:p>
            <a:fld id="{1D93BD3E-1E9A-4970-A6F7-E7AC52762E0C}" type="slidenum">
              <a:rPr lang="en-US" smtClean="0"/>
              <a:pPr/>
              <a:t>15</a:t>
            </a:fld>
            <a:endParaRPr lang="en-US" dirty="0"/>
          </a:p>
        </p:txBody>
      </p:sp>
      <p:graphicFrame>
        <p:nvGraphicFramePr>
          <p:cNvPr id="3" name="Content Placeholder 8">
            <a:extLst>
              <a:ext uri="{FF2B5EF4-FFF2-40B4-BE49-F238E27FC236}">
                <a16:creationId xmlns:a16="http://schemas.microsoft.com/office/drawing/2014/main" id="{B0DF3C1E-9ADD-BD79-6DFB-F5CD62326859}"/>
              </a:ext>
            </a:extLst>
          </p:cNvPr>
          <p:cNvGraphicFramePr>
            <a:graphicFrameLocks/>
          </p:cNvGraphicFramePr>
          <p:nvPr>
            <p:extLst>
              <p:ext uri="{D42A27DB-BD31-4B8C-83A1-F6EECF244321}">
                <p14:modId xmlns:p14="http://schemas.microsoft.com/office/powerpoint/2010/main" val="894018053"/>
              </p:ext>
            </p:extLst>
          </p:nvPr>
        </p:nvGraphicFramePr>
        <p:xfrm>
          <a:off x="603535" y="1676400"/>
          <a:ext cx="10984929" cy="1816896"/>
        </p:xfrm>
        <a:graphic>
          <a:graphicData uri="http://schemas.openxmlformats.org/drawingml/2006/table">
            <a:tbl>
              <a:tblPr>
                <a:tableStyleId>{5C22544A-7EE6-4342-B048-85BDC9FD1C3A}</a:tableStyleId>
              </a:tblPr>
              <a:tblGrid>
                <a:gridCol w="7225729">
                  <a:extLst>
                    <a:ext uri="{9D8B030D-6E8A-4147-A177-3AD203B41FA5}">
                      <a16:colId xmlns:a16="http://schemas.microsoft.com/office/drawing/2014/main" val="2210580432"/>
                    </a:ext>
                  </a:extLst>
                </a:gridCol>
                <a:gridCol w="1949450">
                  <a:extLst>
                    <a:ext uri="{9D8B030D-6E8A-4147-A177-3AD203B41FA5}">
                      <a16:colId xmlns:a16="http://schemas.microsoft.com/office/drawing/2014/main" val="1642240593"/>
                    </a:ext>
                  </a:extLst>
                </a:gridCol>
                <a:gridCol w="1809750">
                  <a:extLst>
                    <a:ext uri="{9D8B030D-6E8A-4147-A177-3AD203B41FA5}">
                      <a16:colId xmlns:a16="http://schemas.microsoft.com/office/drawing/2014/main" val="3031041077"/>
                    </a:ext>
                  </a:extLst>
                </a:gridCol>
              </a:tblGrid>
              <a:tr h="390923">
                <a:tc>
                  <a:txBody>
                    <a:bodyPr/>
                    <a:lstStyle/>
                    <a:p>
                      <a:pPr algn="ctr" fontAlgn="ctr"/>
                      <a:r>
                        <a:rPr lang="en-US" sz="1200" b="1" i="0" u="none" strike="noStrike" dirty="0">
                          <a:solidFill>
                            <a:schemeClr val="bg1"/>
                          </a:solidFill>
                          <a:effectLst/>
                          <a:latin typeface="+mn-lt"/>
                        </a:rPr>
                        <a:t>Oncor Project Description</a:t>
                      </a:r>
                    </a:p>
                  </a:txBody>
                  <a:tcPr marL="9525" marR="9525" marT="9525" marB="0" anchor="ctr">
                    <a:solidFill>
                      <a:schemeClr val="accent1"/>
                    </a:solidFill>
                  </a:tcPr>
                </a:tc>
                <a:tc>
                  <a:txBody>
                    <a:bodyPr/>
                    <a:lstStyle/>
                    <a:p>
                      <a:pPr algn="ctr" fontAlgn="ctr"/>
                      <a:r>
                        <a:rPr lang="en-US" sz="1200" b="1" u="none" strike="noStrike" dirty="0">
                          <a:solidFill>
                            <a:schemeClr val="bg1"/>
                          </a:solidFill>
                          <a:effectLst/>
                          <a:latin typeface="+mn-lt"/>
                        </a:rPr>
                        <a:t>RTP Project Number</a:t>
                      </a:r>
                      <a:endParaRPr lang="en-US" sz="1200" b="1" i="0" u="none" strike="noStrike" dirty="0">
                        <a:solidFill>
                          <a:schemeClr val="bg1"/>
                        </a:solidFill>
                        <a:effectLst/>
                        <a:latin typeface="+mn-lt"/>
                      </a:endParaRPr>
                    </a:p>
                  </a:txBody>
                  <a:tcPr marL="9525" marR="9525" marT="9525" marB="0" anchor="ctr">
                    <a:solidFill>
                      <a:schemeClr val="accent1"/>
                    </a:solidFill>
                  </a:tcPr>
                </a:tc>
                <a:tc>
                  <a:txBody>
                    <a:bodyPr/>
                    <a:lstStyle/>
                    <a:p>
                      <a:pPr algn="ctr" fontAlgn="ctr"/>
                      <a:r>
                        <a:rPr lang="en-US" sz="1200" b="1" u="none" strike="noStrike" dirty="0">
                          <a:solidFill>
                            <a:schemeClr val="bg1"/>
                          </a:solidFill>
                          <a:effectLst/>
                          <a:latin typeface="+mn-lt"/>
                        </a:rPr>
                        <a:t>Counties</a:t>
                      </a:r>
                      <a:endParaRPr lang="en-US" sz="1200" b="1" i="0" u="none" strike="noStrike" dirty="0">
                        <a:solidFill>
                          <a:schemeClr val="bg1"/>
                        </a:solidFill>
                        <a:effectLst/>
                        <a:latin typeface="+mn-lt"/>
                      </a:endParaRPr>
                    </a:p>
                  </a:txBody>
                  <a:tcPr marL="9525" marR="9525" marT="9525" marB="0" anchor="ctr">
                    <a:solidFill>
                      <a:schemeClr val="accent1"/>
                    </a:solidFill>
                  </a:tcPr>
                </a:tc>
                <a:extLst>
                  <a:ext uri="{0D108BD9-81ED-4DB2-BD59-A6C34878D82A}">
                    <a16:rowId xmlns:a16="http://schemas.microsoft.com/office/drawing/2014/main" val="1235156207"/>
                  </a:ext>
                </a:extLst>
              </a:tr>
              <a:tr h="776368">
                <a:tc>
                  <a:txBody>
                    <a:bodyPr/>
                    <a:lstStyle/>
                    <a:p>
                      <a:pPr algn="ctr" fontAlgn="b">
                        <a:buNone/>
                      </a:pPr>
                      <a:r>
                        <a:rPr lang="en-US" sz="1200" b="0" i="0" u="none" strike="noStrike" dirty="0">
                          <a:solidFill>
                            <a:schemeClr val="tx2"/>
                          </a:solidFill>
                          <a:effectLst/>
                          <a:latin typeface="+mn-lt"/>
                        </a:rPr>
                        <a:t>Rebuild the Tri Corner 345-kV Switch;</a:t>
                      </a:r>
                    </a:p>
                    <a:p>
                      <a:pPr algn="ctr" fontAlgn="b">
                        <a:buNone/>
                      </a:pPr>
                      <a:r>
                        <a:rPr lang="en-US" sz="1200" b="0" i="0" u="none" strike="noStrike" dirty="0">
                          <a:solidFill>
                            <a:schemeClr val="tx2"/>
                          </a:solidFill>
                          <a:effectLst/>
                          <a:latin typeface="+mn-lt"/>
                        </a:rPr>
                        <a:t>Rebuild the Watermill Switch to Tri Corner Switch 345-kV double-circuit line between structure 102/3 and Tri Corner Switch, ~ 8.4 miles; and</a:t>
                      </a:r>
                    </a:p>
                    <a:p>
                      <a:pPr algn="ctr" fontAlgn="b">
                        <a:buNone/>
                      </a:pPr>
                      <a:r>
                        <a:rPr lang="en-US" sz="1200" b="0" i="0" u="none" strike="noStrike" dirty="0">
                          <a:solidFill>
                            <a:schemeClr val="tx2"/>
                          </a:solidFill>
                          <a:effectLst/>
                          <a:latin typeface="+mn-lt"/>
                        </a:rPr>
                        <a:t>Rebuild the Trinidad Switch to Tri Corner 345-kV double-circuit line, ~  40.40 miles </a:t>
                      </a:r>
                    </a:p>
                  </a:txBody>
                  <a:tcPr marL="9525" marR="9525" marT="9525" marB="0" anchor="ctr"/>
                </a:tc>
                <a:tc>
                  <a:txBody>
                    <a:bodyPr/>
                    <a:lstStyle/>
                    <a:p>
                      <a:pPr algn="ctr" fontAlgn="b">
                        <a:buNone/>
                      </a:pPr>
                      <a:r>
                        <a:rPr lang="en-US" sz="1200" b="0" i="0" u="none" strike="noStrike" dirty="0">
                          <a:solidFill>
                            <a:schemeClr val="tx2"/>
                          </a:solidFill>
                          <a:effectLst/>
                          <a:latin typeface="+mn-lt"/>
                        </a:rPr>
                        <a:t>2024-NC11</a:t>
                      </a:r>
                    </a:p>
                  </a:txBody>
                  <a:tcPr marL="9525" marR="9525" marT="9525" marB="0" anchor="ctr"/>
                </a:tc>
                <a:tc>
                  <a:txBody>
                    <a:bodyPr/>
                    <a:lstStyle/>
                    <a:p>
                      <a:pPr algn="ctr" fontAlgn="b">
                        <a:buNone/>
                      </a:pPr>
                      <a:r>
                        <a:rPr lang="en-US" sz="1200" b="0" i="0" u="none" strike="noStrike" dirty="0">
                          <a:solidFill>
                            <a:schemeClr val="tx2"/>
                          </a:solidFill>
                          <a:effectLst/>
                          <a:latin typeface="+mn-lt"/>
                        </a:rPr>
                        <a:t>Dallas, Henderson, and Kaufman</a:t>
                      </a:r>
                    </a:p>
                  </a:txBody>
                  <a:tcPr marL="9525" marR="9525" marT="9525" marB="0" anchor="ctr"/>
                </a:tc>
                <a:extLst>
                  <a:ext uri="{0D108BD9-81ED-4DB2-BD59-A6C34878D82A}">
                    <a16:rowId xmlns:a16="http://schemas.microsoft.com/office/drawing/2014/main" val="1082988566"/>
                  </a:ext>
                </a:extLst>
              </a:tr>
              <a:tr h="27432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200" b="0" i="0" u="none" strike="noStrike" dirty="0">
                          <a:solidFill>
                            <a:schemeClr val="tx2"/>
                          </a:solidFill>
                          <a:effectLst/>
                          <a:latin typeface="+mn-lt"/>
                        </a:rPr>
                        <a:t>Rebuild the Saltillo Switch to Farmersville Switch 345-kV line, ~ 59.9 miles</a:t>
                      </a:r>
                    </a:p>
                  </a:txBody>
                  <a:tcPr marL="9525" marR="9525" marT="9525" marB="0" anchor="ctr"/>
                </a:tc>
                <a:tc>
                  <a:txBody>
                    <a:bodyPr/>
                    <a:lstStyle/>
                    <a:p>
                      <a:pPr algn="ctr" fontAlgn="b">
                        <a:buNone/>
                      </a:pPr>
                      <a:r>
                        <a:rPr lang="en-US" sz="1200" b="0" i="0" u="none" strike="noStrike" dirty="0">
                          <a:solidFill>
                            <a:schemeClr val="tx2"/>
                          </a:solidFill>
                          <a:effectLst/>
                          <a:latin typeface="+mn-lt"/>
                        </a:rPr>
                        <a:t>2024-NC31</a:t>
                      </a:r>
                    </a:p>
                  </a:txBody>
                  <a:tcPr marL="9525" marR="9525" marT="9525" marB="0" anchor="ctr"/>
                </a:tc>
                <a:tc>
                  <a:txBody>
                    <a:bodyPr/>
                    <a:lstStyle/>
                    <a:p>
                      <a:pPr algn="ctr" fontAlgn="b">
                        <a:buNone/>
                      </a:pPr>
                      <a:r>
                        <a:rPr lang="en-US" sz="1200" b="0" i="0" u="none" strike="noStrike" dirty="0">
                          <a:solidFill>
                            <a:schemeClr val="tx2"/>
                          </a:solidFill>
                          <a:effectLst/>
                          <a:latin typeface="+mn-lt"/>
                        </a:rPr>
                        <a:t>Collin, Fannin, Grayson, Hunt and Lamar</a:t>
                      </a:r>
                    </a:p>
                  </a:txBody>
                  <a:tcPr marL="9525" marR="9525" marT="9525" marB="0" anchor="ctr"/>
                </a:tc>
                <a:extLst>
                  <a:ext uri="{0D108BD9-81ED-4DB2-BD59-A6C34878D82A}">
                    <a16:rowId xmlns:a16="http://schemas.microsoft.com/office/drawing/2014/main" val="636293677"/>
                  </a:ext>
                </a:extLst>
              </a:tr>
              <a:tr h="27432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200" b="0" i="0" u="none" strike="noStrike" dirty="0">
                          <a:solidFill>
                            <a:schemeClr val="tx2"/>
                          </a:solidFill>
                          <a:effectLst/>
                          <a:latin typeface="+mn-lt"/>
                        </a:rPr>
                        <a:t>Rebuild the DeSoto 345/138 kV Switch</a:t>
                      </a:r>
                    </a:p>
                  </a:txBody>
                  <a:tcPr marL="9525" marR="9525" marT="9525" marB="0" anchor="ctr"/>
                </a:tc>
                <a:tc>
                  <a:txBody>
                    <a:bodyPr/>
                    <a:lstStyle/>
                    <a:p>
                      <a:pPr algn="ctr" fontAlgn="b">
                        <a:buNone/>
                      </a:pPr>
                      <a:r>
                        <a:rPr lang="en-US" sz="1200" b="0" i="0" u="none" strike="noStrike" dirty="0">
                          <a:solidFill>
                            <a:schemeClr val="tx2"/>
                          </a:solidFill>
                          <a:effectLst/>
                          <a:latin typeface="+mn-lt"/>
                        </a:rPr>
                        <a:t>2024-NC80</a:t>
                      </a:r>
                    </a:p>
                  </a:txBody>
                  <a:tcPr marL="9525" marR="9525" marT="9525" marB="0" anchor="ctr"/>
                </a:tc>
                <a:tc>
                  <a:txBody>
                    <a:bodyPr/>
                    <a:lstStyle/>
                    <a:p>
                      <a:pPr algn="ctr" fontAlgn="b">
                        <a:buNone/>
                      </a:pPr>
                      <a:r>
                        <a:rPr lang="en-US" sz="1200" b="0" i="0" u="none" strike="noStrike" dirty="0">
                          <a:solidFill>
                            <a:schemeClr val="tx2"/>
                          </a:solidFill>
                          <a:effectLst/>
                          <a:latin typeface="+mn-lt"/>
                        </a:rPr>
                        <a:t>Dallas</a:t>
                      </a:r>
                    </a:p>
                  </a:txBody>
                  <a:tcPr marL="9525" marR="9525" marT="9525" marB="0" anchor="ctr"/>
                </a:tc>
                <a:extLst>
                  <a:ext uri="{0D108BD9-81ED-4DB2-BD59-A6C34878D82A}">
                    <a16:rowId xmlns:a16="http://schemas.microsoft.com/office/drawing/2014/main" val="315792678"/>
                  </a:ext>
                </a:extLst>
              </a:tr>
            </a:tbl>
          </a:graphicData>
        </a:graphic>
      </p:graphicFrame>
    </p:spTree>
    <p:extLst>
      <p:ext uri="{BB962C8B-B14F-4D97-AF65-F5344CB8AC3E}">
        <p14:creationId xmlns:p14="http://schemas.microsoft.com/office/powerpoint/2010/main" val="2057105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FA1C9D-8566-9078-FD58-F2FC552D51E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EA02BEB1-E1A8-FB51-28D3-4124598570A2}"/>
              </a:ext>
            </a:extLst>
          </p:cNvPr>
          <p:cNvSpPr>
            <a:spLocks noGrp="1"/>
          </p:cNvSpPr>
          <p:nvPr>
            <p:ph type="title"/>
          </p:nvPr>
        </p:nvSpPr>
        <p:spPr/>
        <p:txBody>
          <a:bodyPr/>
          <a:lstStyle/>
          <a:p>
            <a:r>
              <a:rPr lang="en-US" dirty="0"/>
              <a:t>Appendix A2: Group 2 Upgrades</a:t>
            </a:r>
            <a:endParaRPr lang="en-US" dirty="0">
              <a:highlight>
                <a:srgbClr val="FFFF00"/>
              </a:highlight>
            </a:endParaRPr>
          </a:p>
        </p:txBody>
      </p:sp>
      <p:sp>
        <p:nvSpPr>
          <p:cNvPr id="2" name="Slide Number Placeholder 1">
            <a:extLst>
              <a:ext uri="{FF2B5EF4-FFF2-40B4-BE49-F238E27FC236}">
                <a16:creationId xmlns:a16="http://schemas.microsoft.com/office/drawing/2014/main" id="{857014A9-80B8-545D-FE5F-AD39261385F1}"/>
              </a:ext>
            </a:extLst>
          </p:cNvPr>
          <p:cNvSpPr>
            <a:spLocks noGrp="1"/>
          </p:cNvSpPr>
          <p:nvPr>
            <p:ph type="sldNum" sz="quarter" idx="12"/>
          </p:nvPr>
        </p:nvSpPr>
        <p:spPr/>
        <p:txBody>
          <a:bodyPr/>
          <a:lstStyle/>
          <a:p>
            <a:fld id="{1D93BD3E-1E9A-4970-A6F7-E7AC52762E0C}" type="slidenum">
              <a:rPr lang="en-US" smtClean="0"/>
              <a:pPr/>
              <a:t>16</a:t>
            </a:fld>
            <a:endParaRPr lang="en-US" dirty="0"/>
          </a:p>
        </p:txBody>
      </p:sp>
      <p:graphicFrame>
        <p:nvGraphicFramePr>
          <p:cNvPr id="4" name="Content Placeholder 8">
            <a:extLst>
              <a:ext uri="{FF2B5EF4-FFF2-40B4-BE49-F238E27FC236}">
                <a16:creationId xmlns:a16="http://schemas.microsoft.com/office/drawing/2014/main" id="{A5391CFD-8ABF-3640-7161-FCEE402B3167}"/>
              </a:ext>
            </a:extLst>
          </p:cNvPr>
          <p:cNvGraphicFramePr>
            <a:graphicFrameLocks/>
          </p:cNvGraphicFramePr>
          <p:nvPr>
            <p:extLst>
              <p:ext uri="{D42A27DB-BD31-4B8C-83A1-F6EECF244321}">
                <p14:modId xmlns:p14="http://schemas.microsoft.com/office/powerpoint/2010/main" val="790418629"/>
              </p:ext>
            </p:extLst>
          </p:nvPr>
        </p:nvGraphicFramePr>
        <p:xfrm>
          <a:off x="410733" y="1160522"/>
          <a:ext cx="11126088" cy="4799030"/>
        </p:xfrm>
        <a:graphic>
          <a:graphicData uri="http://schemas.openxmlformats.org/drawingml/2006/table">
            <a:tbl>
              <a:tblPr>
                <a:tableStyleId>{5C22544A-7EE6-4342-B048-85BDC9FD1C3A}</a:tableStyleId>
              </a:tblPr>
              <a:tblGrid>
                <a:gridCol w="7574612">
                  <a:extLst>
                    <a:ext uri="{9D8B030D-6E8A-4147-A177-3AD203B41FA5}">
                      <a16:colId xmlns:a16="http://schemas.microsoft.com/office/drawing/2014/main" val="2210580432"/>
                    </a:ext>
                  </a:extLst>
                </a:gridCol>
                <a:gridCol w="1641802">
                  <a:extLst>
                    <a:ext uri="{9D8B030D-6E8A-4147-A177-3AD203B41FA5}">
                      <a16:colId xmlns:a16="http://schemas.microsoft.com/office/drawing/2014/main" val="1642240593"/>
                    </a:ext>
                  </a:extLst>
                </a:gridCol>
                <a:gridCol w="1909674">
                  <a:extLst>
                    <a:ext uri="{9D8B030D-6E8A-4147-A177-3AD203B41FA5}">
                      <a16:colId xmlns:a16="http://schemas.microsoft.com/office/drawing/2014/main" val="3031041077"/>
                    </a:ext>
                  </a:extLst>
                </a:gridCol>
              </a:tblGrid>
              <a:tr h="501404">
                <a:tc>
                  <a:txBody>
                    <a:bodyPr/>
                    <a:lstStyle/>
                    <a:p>
                      <a:pPr algn="ctr" fontAlgn="ctr"/>
                      <a:r>
                        <a:rPr lang="en-US" sz="1200" b="1" i="0" u="none" strike="noStrike" dirty="0">
                          <a:solidFill>
                            <a:schemeClr val="bg1"/>
                          </a:solidFill>
                          <a:effectLst/>
                          <a:latin typeface="+mn-lt"/>
                        </a:rPr>
                        <a:t>Oncor Project Description</a:t>
                      </a:r>
                    </a:p>
                  </a:txBody>
                  <a:tcPr marL="9525" marR="9525" marT="9525" marB="0" anchor="ctr">
                    <a:solidFill>
                      <a:schemeClr val="accent1"/>
                    </a:solidFill>
                  </a:tcPr>
                </a:tc>
                <a:tc>
                  <a:txBody>
                    <a:bodyPr/>
                    <a:lstStyle/>
                    <a:p>
                      <a:pPr algn="ctr" fontAlgn="ctr"/>
                      <a:r>
                        <a:rPr lang="en-US" sz="1200" b="1" u="none" strike="noStrike" dirty="0">
                          <a:solidFill>
                            <a:schemeClr val="bg1"/>
                          </a:solidFill>
                          <a:effectLst/>
                          <a:latin typeface="+mn-lt"/>
                        </a:rPr>
                        <a:t>RTP Project Number</a:t>
                      </a:r>
                      <a:endParaRPr lang="en-US" sz="1200" b="1" i="0" u="none" strike="noStrike" dirty="0">
                        <a:solidFill>
                          <a:schemeClr val="bg1"/>
                        </a:solidFill>
                        <a:effectLst/>
                        <a:latin typeface="+mn-lt"/>
                      </a:endParaRPr>
                    </a:p>
                  </a:txBody>
                  <a:tcPr marL="9525" marR="9525" marT="9525" marB="0" anchor="ctr">
                    <a:solidFill>
                      <a:schemeClr val="accent1"/>
                    </a:solidFill>
                  </a:tcPr>
                </a:tc>
                <a:tc>
                  <a:txBody>
                    <a:bodyPr/>
                    <a:lstStyle/>
                    <a:p>
                      <a:pPr algn="ctr" fontAlgn="ctr"/>
                      <a:r>
                        <a:rPr lang="en-US" sz="1200" b="1" u="none" strike="noStrike" dirty="0">
                          <a:solidFill>
                            <a:schemeClr val="bg1"/>
                          </a:solidFill>
                          <a:effectLst/>
                          <a:latin typeface="+mn-lt"/>
                        </a:rPr>
                        <a:t>Counties</a:t>
                      </a:r>
                      <a:endParaRPr lang="en-US" sz="1200" b="1" i="0" u="none" strike="noStrike" dirty="0">
                        <a:solidFill>
                          <a:schemeClr val="bg1"/>
                        </a:solidFill>
                        <a:effectLst/>
                        <a:latin typeface="+mn-lt"/>
                      </a:endParaRPr>
                    </a:p>
                  </a:txBody>
                  <a:tcPr marL="9525" marR="9525" marT="9525" marB="0" anchor="ctr">
                    <a:solidFill>
                      <a:schemeClr val="accent1"/>
                    </a:solidFill>
                  </a:tcPr>
                </a:tc>
                <a:extLst>
                  <a:ext uri="{0D108BD9-81ED-4DB2-BD59-A6C34878D82A}">
                    <a16:rowId xmlns:a16="http://schemas.microsoft.com/office/drawing/2014/main" val="1235156207"/>
                  </a:ext>
                </a:extLst>
              </a:tr>
              <a:tr h="378376">
                <a:tc>
                  <a:txBody>
                    <a:bodyPr/>
                    <a:lstStyle/>
                    <a:p>
                      <a:pPr algn="ctr" fontAlgn="b">
                        <a:buNone/>
                      </a:pPr>
                      <a:r>
                        <a:rPr lang="en-US" sz="1200" u="none" strike="noStrike" dirty="0">
                          <a:solidFill>
                            <a:schemeClr val="tx2"/>
                          </a:solidFill>
                          <a:effectLst/>
                        </a:rPr>
                        <a:t>Rebuild the Venus Switch to Old Country Switch 345-kV double-circuit  line, ~ 15.9 miles; and </a:t>
                      </a:r>
                      <a:br>
                        <a:rPr lang="en-US" sz="1200" u="none" strike="noStrike" dirty="0">
                          <a:solidFill>
                            <a:schemeClr val="tx2"/>
                          </a:solidFill>
                          <a:effectLst/>
                        </a:rPr>
                      </a:br>
                      <a:r>
                        <a:rPr lang="en-US" sz="1200" u="none" strike="noStrike" dirty="0">
                          <a:solidFill>
                            <a:schemeClr val="tx2"/>
                          </a:solidFill>
                          <a:effectLst/>
                        </a:rPr>
                        <a:t>Rebuild the Notus Switch to Old Country Switch 345-kV double-circuit Line. ~ 14.8 miles</a:t>
                      </a:r>
                      <a:endParaRPr lang="en-US" sz="1200" b="0" i="0" u="none" strike="noStrike" dirty="0">
                        <a:solidFill>
                          <a:schemeClr val="tx2"/>
                        </a:solidFill>
                        <a:effectLst/>
                        <a:latin typeface="Calibri" panose="020F0502020204030204" pitchFamily="34" charset="0"/>
                      </a:endParaRPr>
                    </a:p>
                  </a:txBody>
                  <a:tcPr marL="6157" marR="6157" marT="6157" marB="0" anchor="ctr"/>
                </a:tc>
                <a:tc>
                  <a:txBody>
                    <a:bodyPr/>
                    <a:lstStyle/>
                    <a:p>
                      <a:pPr algn="ctr" fontAlgn="b">
                        <a:buNone/>
                      </a:pPr>
                      <a:r>
                        <a:rPr lang="en-US" sz="1200" u="none" strike="noStrike" dirty="0">
                          <a:solidFill>
                            <a:schemeClr val="tx2"/>
                          </a:solidFill>
                          <a:effectLst/>
                        </a:rPr>
                        <a:t>2024-NC56 and 2024-NC42</a:t>
                      </a:r>
                      <a:endParaRPr lang="en-US" sz="1200" b="0" i="0" u="none" strike="noStrike" dirty="0">
                        <a:solidFill>
                          <a:schemeClr val="tx2"/>
                        </a:solidFill>
                        <a:effectLst/>
                        <a:latin typeface="Calibri" panose="020F0502020204030204" pitchFamily="34" charset="0"/>
                      </a:endParaRPr>
                    </a:p>
                  </a:txBody>
                  <a:tcPr marL="6157" marR="6157" marT="6157" marB="0" anchor="ctr"/>
                </a:tc>
                <a:tc>
                  <a:txBody>
                    <a:bodyPr/>
                    <a:lstStyle/>
                    <a:p>
                      <a:pPr algn="ctr" fontAlgn="b">
                        <a:buNone/>
                      </a:pPr>
                      <a:r>
                        <a:rPr lang="en-US" sz="1200" u="none" strike="noStrike" dirty="0">
                          <a:solidFill>
                            <a:schemeClr val="tx2"/>
                          </a:solidFill>
                          <a:effectLst/>
                        </a:rPr>
                        <a:t>Ellis and Navarro</a:t>
                      </a:r>
                      <a:endParaRPr lang="en-US" sz="1200" b="0" i="0" u="none" strike="noStrike" dirty="0">
                        <a:solidFill>
                          <a:schemeClr val="tx2"/>
                        </a:solidFill>
                        <a:effectLst/>
                        <a:latin typeface="Calibri" panose="020F0502020204030204" pitchFamily="34" charset="0"/>
                      </a:endParaRPr>
                    </a:p>
                  </a:txBody>
                  <a:tcPr marL="6157" marR="6157" marT="6157" marB="0" anchor="ctr"/>
                </a:tc>
                <a:extLst>
                  <a:ext uri="{0D108BD9-81ED-4DB2-BD59-A6C34878D82A}">
                    <a16:rowId xmlns:a16="http://schemas.microsoft.com/office/drawing/2014/main" val="1082988566"/>
                  </a:ext>
                </a:extLst>
              </a:tr>
              <a:tr h="292700">
                <a:tc>
                  <a:txBody>
                    <a:bodyPr/>
                    <a:lstStyle/>
                    <a:p>
                      <a:pPr algn="ctr" fontAlgn="b">
                        <a:buNone/>
                      </a:pPr>
                      <a:r>
                        <a:rPr lang="en-US" sz="1200" u="none" strike="noStrike" dirty="0">
                          <a:solidFill>
                            <a:schemeClr val="tx2"/>
                          </a:solidFill>
                          <a:effectLst/>
                        </a:rPr>
                        <a:t>Rebuild the Hagansport (fka Monticello Tap) Switch to Sulphur Springs East Tap 138-kV line, ~ 20.6 miles</a:t>
                      </a:r>
                      <a:endParaRPr lang="en-US" sz="1200" b="0" i="0" u="none" strike="noStrike" dirty="0">
                        <a:solidFill>
                          <a:schemeClr val="tx2"/>
                        </a:solidFill>
                        <a:effectLst/>
                        <a:latin typeface="Calibri" panose="020F0502020204030204" pitchFamily="34" charset="0"/>
                      </a:endParaRPr>
                    </a:p>
                  </a:txBody>
                  <a:tcPr marL="6157" marR="6157" marT="6157" marB="0" anchor="ctr"/>
                </a:tc>
                <a:tc>
                  <a:txBody>
                    <a:bodyPr/>
                    <a:lstStyle/>
                    <a:p>
                      <a:pPr algn="ctr" fontAlgn="b">
                        <a:buNone/>
                      </a:pPr>
                      <a:r>
                        <a:rPr lang="en-US" sz="1200" u="none" strike="noStrike" dirty="0">
                          <a:solidFill>
                            <a:schemeClr val="tx2"/>
                          </a:solidFill>
                          <a:effectLst/>
                        </a:rPr>
                        <a:t>2024-E8</a:t>
                      </a:r>
                      <a:endParaRPr lang="en-US" sz="1200" b="0" i="0" u="none" strike="noStrike" dirty="0">
                        <a:solidFill>
                          <a:schemeClr val="tx2"/>
                        </a:solidFill>
                        <a:effectLst/>
                        <a:latin typeface="Calibri" panose="020F0502020204030204" pitchFamily="34" charset="0"/>
                      </a:endParaRPr>
                    </a:p>
                  </a:txBody>
                  <a:tcPr marL="6157" marR="6157" marT="6157" marB="0" anchor="ctr"/>
                </a:tc>
                <a:tc>
                  <a:txBody>
                    <a:bodyPr/>
                    <a:lstStyle/>
                    <a:p>
                      <a:pPr algn="ctr" fontAlgn="b">
                        <a:buNone/>
                      </a:pPr>
                      <a:r>
                        <a:rPr lang="en-US" sz="1200" u="none" strike="noStrike" dirty="0">
                          <a:solidFill>
                            <a:schemeClr val="tx2"/>
                          </a:solidFill>
                          <a:effectLst/>
                        </a:rPr>
                        <a:t>Franklin and Hopkins</a:t>
                      </a:r>
                      <a:endParaRPr lang="en-US" sz="1200" b="0" i="0" u="none" strike="noStrike" dirty="0">
                        <a:solidFill>
                          <a:schemeClr val="tx2"/>
                        </a:solidFill>
                        <a:effectLst/>
                        <a:latin typeface="Calibri" panose="020F0502020204030204" pitchFamily="34" charset="0"/>
                      </a:endParaRPr>
                    </a:p>
                  </a:txBody>
                  <a:tcPr marL="6157" marR="6157" marT="6157" marB="0" anchor="ctr"/>
                </a:tc>
                <a:extLst>
                  <a:ext uri="{0D108BD9-81ED-4DB2-BD59-A6C34878D82A}">
                    <a16:rowId xmlns:a16="http://schemas.microsoft.com/office/drawing/2014/main" val="636293677"/>
                  </a:ext>
                </a:extLst>
              </a:tr>
              <a:tr h="288607">
                <a:tc>
                  <a:txBody>
                    <a:bodyPr/>
                    <a:lstStyle/>
                    <a:p>
                      <a:pPr algn="ctr" fontAlgn="b">
                        <a:buNone/>
                      </a:pPr>
                      <a:r>
                        <a:rPr lang="en-US" sz="1200" u="none" strike="noStrike" dirty="0">
                          <a:solidFill>
                            <a:schemeClr val="tx2"/>
                          </a:solidFill>
                          <a:effectLst/>
                        </a:rPr>
                        <a:t>Reconductor the Monticello Switch to Cash Switch 345-kV line, ~ 62.3 miles</a:t>
                      </a:r>
                      <a:endParaRPr lang="en-US" sz="1200" b="0" i="0" u="none" strike="noStrike" dirty="0">
                        <a:solidFill>
                          <a:schemeClr val="tx2"/>
                        </a:solidFill>
                        <a:effectLst/>
                        <a:latin typeface="Calibri" panose="020F0502020204030204" pitchFamily="34" charset="0"/>
                      </a:endParaRPr>
                    </a:p>
                  </a:txBody>
                  <a:tcPr marL="6157" marR="6157" marT="6157" marB="0" anchor="ctr"/>
                </a:tc>
                <a:tc>
                  <a:txBody>
                    <a:bodyPr/>
                    <a:lstStyle/>
                    <a:p>
                      <a:pPr algn="ctr" fontAlgn="b">
                        <a:buNone/>
                      </a:pPr>
                      <a:r>
                        <a:rPr lang="en-US" sz="1200" u="none" strike="noStrike" dirty="0">
                          <a:solidFill>
                            <a:schemeClr val="tx2"/>
                          </a:solidFill>
                          <a:effectLst/>
                        </a:rPr>
                        <a:t>2024-E9</a:t>
                      </a:r>
                      <a:endParaRPr lang="en-US" sz="1200" b="0" i="0" u="none" strike="noStrike" dirty="0">
                        <a:solidFill>
                          <a:schemeClr val="tx2"/>
                        </a:solidFill>
                        <a:effectLst/>
                        <a:latin typeface="Calibri" panose="020F0502020204030204" pitchFamily="34" charset="0"/>
                      </a:endParaRPr>
                    </a:p>
                  </a:txBody>
                  <a:tcPr marL="6157" marR="6157" marT="6157" marB="0" anchor="ctr"/>
                </a:tc>
                <a:tc>
                  <a:txBody>
                    <a:bodyPr/>
                    <a:lstStyle/>
                    <a:p>
                      <a:pPr algn="ctr" fontAlgn="b">
                        <a:buNone/>
                      </a:pPr>
                      <a:r>
                        <a:rPr lang="en-US" sz="1200" u="none" strike="noStrike" dirty="0">
                          <a:solidFill>
                            <a:schemeClr val="tx2"/>
                          </a:solidFill>
                          <a:effectLst/>
                        </a:rPr>
                        <a:t>Collin, Hopkins, Hunt and Franklin</a:t>
                      </a:r>
                      <a:endParaRPr lang="en-US" sz="1200" b="0" i="0" u="none" strike="noStrike" dirty="0">
                        <a:solidFill>
                          <a:schemeClr val="tx2"/>
                        </a:solidFill>
                        <a:effectLst/>
                        <a:latin typeface="Calibri" panose="020F0502020204030204" pitchFamily="34" charset="0"/>
                      </a:endParaRPr>
                    </a:p>
                  </a:txBody>
                  <a:tcPr marL="6157" marR="6157" marT="6157" marB="0" anchor="ctr"/>
                </a:tc>
                <a:extLst>
                  <a:ext uri="{0D108BD9-81ED-4DB2-BD59-A6C34878D82A}">
                    <a16:rowId xmlns:a16="http://schemas.microsoft.com/office/drawing/2014/main" val="315792678"/>
                  </a:ext>
                </a:extLst>
              </a:tr>
              <a:tr h="271968">
                <a:tc>
                  <a:txBody>
                    <a:bodyPr/>
                    <a:lstStyle/>
                    <a:p>
                      <a:pPr algn="ctr" fontAlgn="b">
                        <a:buNone/>
                      </a:pPr>
                      <a:r>
                        <a:rPr lang="en-US" sz="1200" u="none" strike="noStrike" dirty="0">
                          <a:solidFill>
                            <a:schemeClr val="tx2"/>
                          </a:solidFill>
                          <a:effectLst/>
                        </a:rPr>
                        <a:t>Rebuild the Valley Switch to Progress Park Switch 138-kV line, 15.6 miles</a:t>
                      </a:r>
                      <a:endParaRPr lang="en-US" sz="1200" b="0" i="0" u="none" strike="noStrike" dirty="0">
                        <a:solidFill>
                          <a:schemeClr val="tx2"/>
                        </a:solidFill>
                        <a:effectLst/>
                        <a:latin typeface="Calibri" panose="020F0502020204030204" pitchFamily="34" charset="0"/>
                      </a:endParaRPr>
                    </a:p>
                  </a:txBody>
                  <a:tcPr marL="6157" marR="6157" marT="6157" marB="0" anchor="ctr"/>
                </a:tc>
                <a:tc>
                  <a:txBody>
                    <a:bodyPr/>
                    <a:lstStyle/>
                    <a:p>
                      <a:pPr algn="ctr" fontAlgn="b">
                        <a:buNone/>
                      </a:pPr>
                      <a:r>
                        <a:rPr lang="en-US" sz="1200" u="none" strike="noStrike" dirty="0">
                          <a:solidFill>
                            <a:schemeClr val="tx2"/>
                          </a:solidFill>
                          <a:effectLst/>
                        </a:rPr>
                        <a:t>2024-N07</a:t>
                      </a:r>
                      <a:endParaRPr lang="en-US" sz="1200" b="0" i="0" u="none" strike="noStrike" dirty="0">
                        <a:solidFill>
                          <a:schemeClr val="tx2"/>
                        </a:solidFill>
                        <a:effectLst/>
                        <a:latin typeface="Calibri" panose="020F0502020204030204" pitchFamily="34" charset="0"/>
                      </a:endParaRPr>
                    </a:p>
                  </a:txBody>
                  <a:tcPr marL="6157" marR="6157" marT="6157" marB="0" anchor="ctr"/>
                </a:tc>
                <a:tc>
                  <a:txBody>
                    <a:bodyPr/>
                    <a:lstStyle/>
                    <a:p>
                      <a:pPr algn="ctr" fontAlgn="b">
                        <a:buNone/>
                      </a:pPr>
                      <a:r>
                        <a:rPr lang="en-US" sz="1200" u="none" strike="noStrike" dirty="0">
                          <a:solidFill>
                            <a:schemeClr val="tx2"/>
                          </a:solidFill>
                          <a:effectLst/>
                        </a:rPr>
                        <a:t>Grayson</a:t>
                      </a:r>
                      <a:endParaRPr lang="en-US" sz="1200" b="0" i="0" u="none" strike="noStrike" dirty="0">
                        <a:solidFill>
                          <a:schemeClr val="tx2"/>
                        </a:solidFill>
                        <a:effectLst/>
                        <a:latin typeface="Calibri" panose="020F0502020204030204" pitchFamily="34" charset="0"/>
                      </a:endParaRPr>
                    </a:p>
                  </a:txBody>
                  <a:tcPr marL="6157" marR="6157" marT="6157" marB="0" anchor="ctr"/>
                </a:tc>
                <a:extLst>
                  <a:ext uri="{0D108BD9-81ED-4DB2-BD59-A6C34878D82A}">
                    <a16:rowId xmlns:a16="http://schemas.microsoft.com/office/drawing/2014/main" val="3854122791"/>
                  </a:ext>
                </a:extLst>
              </a:tr>
              <a:tr h="392316">
                <a:tc>
                  <a:txBody>
                    <a:bodyPr/>
                    <a:lstStyle/>
                    <a:p>
                      <a:pPr algn="ctr" fontAlgn="b">
                        <a:buNone/>
                      </a:pPr>
                      <a:r>
                        <a:rPr lang="en-US" sz="1200" u="none" strike="noStrike" dirty="0">
                          <a:solidFill>
                            <a:schemeClr val="tx2"/>
                          </a:solidFill>
                          <a:effectLst/>
                        </a:rPr>
                        <a:t>Rebuild the Cleburne 138-kV Switch;</a:t>
                      </a:r>
                      <a:br>
                        <a:rPr lang="en-US" sz="1200" u="none" strike="noStrike" dirty="0">
                          <a:solidFill>
                            <a:schemeClr val="tx2"/>
                          </a:solidFill>
                          <a:effectLst/>
                        </a:rPr>
                      </a:br>
                      <a:r>
                        <a:rPr lang="en-US" sz="1200" u="none" strike="noStrike" dirty="0">
                          <a:solidFill>
                            <a:schemeClr val="tx2"/>
                          </a:solidFill>
                          <a:effectLst/>
                        </a:rPr>
                        <a:t>Rebuild the Cleburne Switch to Venus 138-kV line, ~ 19.5 miles; and</a:t>
                      </a:r>
                      <a:br>
                        <a:rPr lang="en-US" sz="1200" u="none" strike="noStrike" dirty="0">
                          <a:solidFill>
                            <a:schemeClr val="tx2"/>
                          </a:solidFill>
                          <a:effectLst/>
                        </a:rPr>
                      </a:br>
                      <a:r>
                        <a:rPr lang="en-US" sz="1200" u="none" strike="noStrike" dirty="0">
                          <a:solidFill>
                            <a:schemeClr val="tx2"/>
                          </a:solidFill>
                          <a:effectLst/>
                        </a:rPr>
                        <a:t>Rebuild the Red Hill Switch to Rio Vista Tap 138-kV line, ~ 6.6 miles</a:t>
                      </a:r>
                      <a:endParaRPr lang="en-US" sz="1200" b="0" i="0" u="none" strike="noStrike" dirty="0">
                        <a:solidFill>
                          <a:schemeClr val="tx2"/>
                        </a:solidFill>
                        <a:effectLst/>
                        <a:latin typeface="Calibri" panose="020F0502020204030204" pitchFamily="34" charset="0"/>
                      </a:endParaRPr>
                    </a:p>
                  </a:txBody>
                  <a:tcPr marL="6157" marR="6157" marT="6157" marB="0" anchor="ctr"/>
                </a:tc>
                <a:tc>
                  <a:txBody>
                    <a:bodyPr/>
                    <a:lstStyle/>
                    <a:p>
                      <a:pPr algn="ctr" fontAlgn="b">
                        <a:buNone/>
                      </a:pPr>
                      <a:r>
                        <a:rPr lang="en-US" sz="1200" u="none" strike="noStrike" dirty="0">
                          <a:solidFill>
                            <a:schemeClr val="tx2"/>
                          </a:solidFill>
                          <a:effectLst/>
                        </a:rPr>
                        <a:t>2024-NC04</a:t>
                      </a:r>
                      <a:endParaRPr lang="en-US" sz="1200" b="0" i="0" u="none" strike="noStrike" dirty="0">
                        <a:solidFill>
                          <a:schemeClr val="tx2"/>
                        </a:solidFill>
                        <a:effectLst/>
                        <a:latin typeface="Calibri" panose="020F0502020204030204" pitchFamily="34" charset="0"/>
                      </a:endParaRPr>
                    </a:p>
                  </a:txBody>
                  <a:tcPr marL="6157" marR="6157" marT="6157" marB="0" anchor="ctr"/>
                </a:tc>
                <a:tc>
                  <a:txBody>
                    <a:bodyPr/>
                    <a:lstStyle/>
                    <a:p>
                      <a:pPr algn="ctr" fontAlgn="b">
                        <a:buNone/>
                      </a:pPr>
                      <a:r>
                        <a:rPr lang="en-US" sz="1200" u="none" strike="noStrike" dirty="0">
                          <a:solidFill>
                            <a:schemeClr val="tx2"/>
                          </a:solidFill>
                          <a:effectLst/>
                        </a:rPr>
                        <a:t>Johnson, Ellis and Hill</a:t>
                      </a:r>
                      <a:endParaRPr lang="en-US" sz="1200" b="0" i="0" u="none" strike="noStrike" dirty="0">
                        <a:solidFill>
                          <a:schemeClr val="tx2"/>
                        </a:solidFill>
                        <a:effectLst/>
                        <a:latin typeface="Calibri" panose="020F0502020204030204" pitchFamily="34" charset="0"/>
                      </a:endParaRPr>
                    </a:p>
                  </a:txBody>
                  <a:tcPr marL="6157" marR="6157" marT="6157" marB="0" anchor="ctr"/>
                </a:tc>
                <a:extLst>
                  <a:ext uri="{0D108BD9-81ED-4DB2-BD59-A6C34878D82A}">
                    <a16:rowId xmlns:a16="http://schemas.microsoft.com/office/drawing/2014/main" val="1949604657"/>
                  </a:ext>
                </a:extLst>
              </a:tr>
              <a:tr h="266044">
                <a:tc>
                  <a:txBody>
                    <a:bodyPr/>
                    <a:lstStyle/>
                    <a:p>
                      <a:pPr algn="ctr" fontAlgn="b">
                        <a:buNone/>
                      </a:pPr>
                      <a:r>
                        <a:rPr lang="en-US" sz="1200" u="none" strike="noStrike" dirty="0">
                          <a:solidFill>
                            <a:schemeClr val="tx2"/>
                          </a:solidFill>
                          <a:effectLst/>
                        </a:rPr>
                        <a:t>Rebuild the Commerce Switch to Crossroads Switch 138-kV line, ~ 22.1 miles</a:t>
                      </a:r>
                      <a:endParaRPr lang="en-US" sz="1200" b="0" i="0" u="none" strike="noStrike" dirty="0">
                        <a:solidFill>
                          <a:schemeClr val="tx2"/>
                        </a:solidFill>
                        <a:effectLst/>
                        <a:latin typeface="Calibri" panose="020F0502020204030204" pitchFamily="34" charset="0"/>
                      </a:endParaRPr>
                    </a:p>
                  </a:txBody>
                  <a:tcPr marL="6157" marR="6157" marT="6157" marB="0" anchor="ctr"/>
                </a:tc>
                <a:tc>
                  <a:txBody>
                    <a:bodyPr/>
                    <a:lstStyle/>
                    <a:p>
                      <a:pPr algn="ctr" fontAlgn="b">
                        <a:buNone/>
                      </a:pPr>
                      <a:r>
                        <a:rPr lang="en-US" sz="1200" u="none" strike="noStrike" dirty="0">
                          <a:solidFill>
                            <a:schemeClr val="tx2"/>
                          </a:solidFill>
                          <a:effectLst/>
                        </a:rPr>
                        <a:t>2024-NC36</a:t>
                      </a:r>
                      <a:endParaRPr lang="en-US" sz="1200" b="0" i="0" u="none" strike="noStrike" dirty="0">
                        <a:solidFill>
                          <a:schemeClr val="tx2"/>
                        </a:solidFill>
                        <a:effectLst/>
                        <a:latin typeface="Calibri" panose="020F0502020204030204" pitchFamily="34" charset="0"/>
                      </a:endParaRPr>
                    </a:p>
                  </a:txBody>
                  <a:tcPr marL="6157" marR="6157" marT="6157" marB="0" anchor="ctr"/>
                </a:tc>
                <a:tc>
                  <a:txBody>
                    <a:bodyPr/>
                    <a:lstStyle/>
                    <a:p>
                      <a:pPr algn="ctr" fontAlgn="b">
                        <a:buNone/>
                      </a:pPr>
                      <a:r>
                        <a:rPr lang="en-US" sz="1200" u="none" strike="noStrike" dirty="0">
                          <a:solidFill>
                            <a:schemeClr val="tx2"/>
                          </a:solidFill>
                          <a:effectLst/>
                        </a:rPr>
                        <a:t>Hunt and Delta</a:t>
                      </a:r>
                      <a:endParaRPr lang="en-US" sz="1200" b="0" i="0" u="none" strike="noStrike" dirty="0">
                        <a:solidFill>
                          <a:schemeClr val="tx2"/>
                        </a:solidFill>
                        <a:effectLst/>
                        <a:latin typeface="Calibri" panose="020F0502020204030204" pitchFamily="34" charset="0"/>
                      </a:endParaRPr>
                    </a:p>
                  </a:txBody>
                  <a:tcPr marL="6157" marR="6157" marT="6157" marB="0" anchor="ctr"/>
                </a:tc>
                <a:extLst>
                  <a:ext uri="{0D108BD9-81ED-4DB2-BD59-A6C34878D82A}">
                    <a16:rowId xmlns:a16="http://schemas.microsoft.com/office/drawing/2014/main" val="1093462237"/>
                  </a:ext>
                </a:extLst>
              </a:tr>
              <a:tr h="432349">
                <a:tc>
                  <a:txBody>
                    <a:bodyPr/>
                    <a:lstStyle/>
                    <a:p>
                      <a:pPr algn="ctr" fontAlgn="b">
                        <a:buNone/>
                      </a:pPr>
                      <a:r>
                        <a:rPr lang="en-US" sz="1200" u="none" strike="noStrike" dirty="0">
                          <a:solidFill>
                            <a:schemeClr val="tx2"/>
                          </a:solidFill>
                          <a:effectLst/>
                        </a:rPr>
                        <a:t>Rebuild the Valley Switch to Valley South Switch 345-kV line, ~ 0.9 miles;</a:t>
                      </a:r>
                      <a:br>
                        <a:rPr lang="en-US" sz="1200" u="none" strike="noStrike" dirty="0">
                          <a:solidFill>
                            <a:schemeClr val="tx2"/>
                          </a:solidFill>
                          <a:effectLst/>
                        </a:rPr>
                      </a:br>
                      <a:r>
                        <a:rPr lang="en-US" sz="1200" u="none" strike="noStrike" dirty="0">
                          <a:solidFill>
                            <a:schemeClr val="tx2"/>
                          </a:solidFill>
                          <a:effectLst/>
                        </a:rPr>
                        <a:t>Rebuild the Valley 345-kV Switch;</a:t>
                      </a:r>
                      <a:br>
                        <a:rPr lang="en-US" sz="1200" u="none" strike="noStrike" dirty="0">
                          <a:solidFill>
                            <a:schemeClr val="tx2"/>
                          </a:solidFill>
                          <a:effectLst/>
                        </a:rPr>
                      </a:br>
                      <a:r>
                        <a:rPr lang="en-US" sz="1200" u="none" strike="noStrike" dirty="0">
                          <a:solidFill>
                            <a:schemeClr val="tx2"/>
                          </a:solidFill>
                          <a:effectLst/>
                        </a:rPr>
                        <a:t>Rebuild the Anna 345-kV Switch;</a:t>
                      </a:r>
                      <a:br>
                        <a:rPr lang="en-US" sz="1200" u="none" strike="noStrike" dirty="0">
                          <a:solidFill>
                            <a:schemeClr val="tx2"/>
                          </a:solidFill>
                          <a:effectLst/>
                        </a:rPr>
                      </a:br>
                      <a:r>
                        <a:rPr lang="en-US" sz="1200" u="none" strike="noStrike" dirty="0">
                          <a:solidFill>
                            <a:schemeClr val="tx2"/>
                          </a:solidFill>
                          <a:effectLst/>
                        </a:rPr>
                        <a:t>Rebuild the Anna Switch to Valley Switch 345-kV line, ~ 26.6 miles; and</a:t>
                      </a:r>
                      <a:br>
                        <a:rPr lang="en-US" sz="1200" u="none" strike="noStrike" dirty="0">
                          <a:solidFill>
                            <a:schemeClr val="tx2"/>
                          </a:solidFill>
                          <a:effectLst/>
                        </a:rPr>
                      </a:br>
                      <a:r>
                        <a:rPr lang="en-US" sz="1200" u="none" strike="noStrike" dirty="0">
                          <a:solidFill>
                            <a:schemeClr val="tx2"/>
                          </a:solidFill>
                          <a:effectLst/>
                        </a:rPr>
                        <a:t>Reconductor the Paris Switch to Valley South Switch 345-kV line, ~ 46.3 miles</a:t>
                      </a:r>
                      <a:endParaRPr lang="en-US" sz="1200" b="0" i="0" u="none" strike="noStrike" dirty="0">
                        <a:solidFill>
                          <a:schemeClr val="tx2"/>
                        </a:solidFill>
                        <a:effectLst/>
                        <a:latin typeface="Calibri" panose="020F0502020204030204" pitchFamily="34" charset="0"/>
                      </a:endParaRPr>
                    </a:p>
                  </a:txBody>
                  <a:tcPr marL="6157" marR="6157" marT="6157" marB="0" anchor="ctr"/>
                </a:tc>
                <a:tc>
                  <a:txBody>
                    <a:bodyPr/>
                    <a:lstStyle/>
                    <a:p>
                      <a:pPr algn="ctr" fontAlgn="b">
                        <a:buNone/>
                      </a:pPr>
                      <a:r>
                        <a:rPr lang="en-US" sz="1200" u="none" strike="noStrike" dirty="0">
                          <a:solidFill>
                            <a:schemeClr val="tx2"/>
                          </a:solidFill>
                          <a:effectLst/>
                        </a:rPr>
                        <a:t>2024-NC31</a:t>
                      </a:r>
                      <a:endParaRPr lang="en-US" sz="1200" b="0" i="0" u="none" strike="noStrike" dirty="0">
                        <a:solidFill>
                          <a:schemeClr val="tx2"/>
                        </a:solidFill>
                        <a:effectLst/>
                        <a:latin typeface="Calibri" panose="020F0502020204030204" pitchFamily="34" charset="0"/>
                      </a:endParaRPr>
                    </a:p>
                  </a:txBody>
                  <a:tcPr marL="6157" marR="6157" marT="6157" marB="0" anchor="ctr"/>
                </a:tc>
                <a:tc>
                  <a:txBody>
                    <a:bodyPr/>
                    <a:lstStyle/>
                    <a:p>
                      <a:pPr algn="ctr" fontAlgn="b">
                        <a:buNone/>
                      </a:pPr>
                      <a:r>
                        <a:rPr lang="en-US" sz="1200" u="none" strike="noStrike" dirty="0">
                          <a:solidFill>
                            <a:schemeClr val="tx2"/>
                          </a:solidFill>
                          <a:effectLst/>
                        </a:rPr>
                        <a:t>Collin, Fannin, Grayson, Hunt and Lamar</a:t>
                      </a:r>
                      <a:endParaRPr lang="en-US" sz="1200" b="0" i="0" u="none" strike="noStrike" dirty="0">
                        <a:solidFill>
                          <a:schemeClr val="tx2"/>
                        </a:solidFill>
                        <a:effectLst/>
                        <a:latin typeface="Calibri" panose="020F0502020204030204" pitchFamily="34" charset="0"/>
                      </a:endParaRPr>
                    </a:p>
                  </a:txBody>
                  <a:tcPr marL="6157" marR="6157" marT="6157" marB="0" anchor="ctr"/>
                </a:tc>
                <a:extLst>
                  <a:ext uri="{0D108BD9-81ED-4DB2-BD59-A6C34878D82A}">
                    <a16:rowId xmlns:a16="http://schemas.microsoft.com/office/drawing/2014/main" val="3621164425"/>
                  </a:ext>
                </a:extLst>
              </a:tr>
              <a:tr h="637164">
                <a:tc>
                  <a:txBody>
                    <a:bodyPr/>
                    <a:lstStyle/>
                    <a:p>
                      <a:pPr algn="ctr" fontAlgn="b">
                        <a:buNone/>
                      </a:pPr>
                      <a:r>
                        <a:rPr lang="en-US" sz="1200" u="none" strike="noStrike" dirty="0">
                          <a:solidFill>
                            <a:schemeClr val="tx2"/>
                          </a:solidFill>
                          <a:effectLst/>
                        </a:rPr>
                        <a:t>Establish a new Lavon 345-kV Switch;</a:t>
                      </a:r>
                      <a:br>
                        <a:rPr lang="en-US" sz="1200" u="none" strike="noStrike" dirty="0">
                          <a:solidFill>
                            <a:schemeClr val="tx2"/>
                          </a:solidFill>
                          <a:effectLst/>
                        </a:rPr>
                      </a:br>
                      <a:r>
                        <a:rPr lang="en-US" sz="1200" u="none" strike="noStrike" dirty="0">
                          <a:solidFill>
                            <a:schemeClr val="tx2"/>
                          </a:solidFill>
                          <a:effectLst/>
                        </a:rPr>
                        <a:t>Terminate the Allen Switch to Royse Switch/Stouts Creek Switch 345-kV double-circuit line into Lavon 345-kV Switch;</a:t>
                      </a:r>
                      <a:br>
                        <a:rPr lang="en-US" sz="1200" u="none" strike="noStrike" dirty="0">
                          <a:solidFill>
                            <a:schemeClr val="tx2"/>
                          </a:solidFill>
                          <a:effectLst/>
                        </a:rPr>
                      </a:br>
                      <a:r>
                        <a:rPr lang="en-US" sz="1200" u="none" strike="noStrike" dirty="0">
                          <a:solidFill>
                            <a:schemeClr val="tx2"/>
                          </a:solidFill>
                          <a:effectLst/>
                        </a:rPr>
                        <a:t>Install one 600 MVA (nameplate) 345/138-kV autotransformer at Lavon Switch; and</a:t>
                      </a:r>
                      <a:br>
                        <a:rPr lang="en-US" sz="1200" u="none" strike="noStrike" dirty="0">
                          <a:solidFill>
                            <a:schemeClr val="tx2"/>
                          </a:solidFill>
                          <a:effectLst/>
                        </a:rPr>
                      </a:br>
                      <a:r>
                        <a:rPr lang="en-US" sz="1200" u="none" strike="noStrike" dirty="0">
                          <a:solidFill>
                            <a:schemeClr val="tx2"/>
                          </a:solidFill>
                          <a:effectLst/>
                        </a:rPr>
                        <a:t>Construct a new Lavon Switch to Allen Switch 138-kV line, ~ 12.7 miles</a:t>
                      </a:r>
                      <a:endParaRPr lang="en-US" sz="1200" b="0" i="0" u="none" strike="noStrike" dirty="0">
                        <a:solidFill>
                          <a:schemeClr val="tx2"/>
                        </a:solidFill>
                        <a:effectLst/>
                        <a:latin typeface="Calibri" panose="020F0502020204030204" pitchFamily="34" charset="0"/>
                      </a:endParaRPr>
                    </a:p>
                  </a:txBody>
                  <a:tcPr marL="6157" marR="6157" marT="6157" marB="0" anchor="ctr"/>
                </a:tc>
                <a:tc>
                  <a:txBody>
                    <a:bodyPr/>
                    <a:lstStyle/>
                    <a:p>
                      <a:pPr algn="ctr" fontAlgn="b">
                        <a:buNone/>
                      </a:pPr>
                      <a:r>
                        <a:rPr lang="en-US" sz="1200" u="none" strike="noStrike" dirty="0">
                          <a:solidFill>
                            <a:schemeClr val="tx2"/>
                          </a:solidFill>
                          <a:effectLst/>
                        </a:rPr>
                        <a:t>2024-NC59</a:t>
                      </a:r>
                      <a:endParaRPr lang="en-US" sz="1200" b="0" i="0" u="none" strike="noStrike" dirty="0">
                        <a:solidFill>
                          <a:schemeClr val="tx2"/>
                        </a:solidFill>
                        <a:effectLst/>
                        <a:latin typeface="Calibri" panose="020F0502020204030204" pitchFamily="34" charset="0"/>
                      </a:endParaRPr>
                    </a:p>
                  </a:txBody>
                  <a:tcPr marL="6157" marR="6157" marT="6157" marB="0" anchor="ctr"/>
                </a:tc>
                <a:tc>
                  <a:txBody>
                    <a:bodyPr/>
                    <a:lstStyle/>
                    <a:p>
                      <a:pPr algn="ctr" fontAlgn="b">
                        <a:buNone/>
                      </a:pPr>
                      <a:r>
                        <a:rPr lang="en-US" sz="1200" u="none" strike="noStrike" dirty="0">
                          <a:solidFill>
                            <a:schemeClr val="tx2"/>
                          </a:solidFill>
                          <a:effectLst/>
                        </a:rPr>
                        <a:t>Collin</a:t>
                      </a:r>
                      <a:endParaRPr lang="en-US" sz="1200" b="0" i="0" u="none" strike="noStrike" dirty="0">
                        <a:solidFill>
                          <a:schemeClr val="tx2"/>
                        </a:solidFill>
                        <a:effectLst/>
                        <a:latin typeface="Calibri" panose="020F0502020204030204" pitchFamily="34" charset="0"/>
                      </a:endParaRPr>
                    </a:p>
                  </a:txBody>
                  <a:tcPr marL="6157" marR="6157" marT="6157" marB="0" anchor="ctr"/>
                </a:tc>
                <a:extLst>
                  <a:ext uri="{0D108BD9-81ED-4DB2-BD59-A6C34878D82A}">
                    <a16:rowId xmlns:a16="http://schemas.microsoft.com/office/drawing/2014/main" val="1659236878"/>
                  </a:ext>
                </a:extLst>
              </a:tr>
              <a:tr h="320710">
                <a:tc>
                  <a:txBody>
                    <a:bodyPr/>
                    <a:lstStyle/>
                    <a:p>
                      <a:pPr algn="ctr" fontAlgn="b">
                        <a:buNone/>
                      </a:pPr>
                      <a:r>
                        <a:rPr lang="en-US" sz="1200" u="none" strike="noStrike" dirty="0">
                          <a:solidFill>
                            <a:schemeClr val="tx2"/>
                          </a:solidFill>
                          <a:effectLst/>
                        </a:rPr>
                        <a:t>Rebuild the Batchler Road Switch to Stainback Switch 345-kV double-circuit line, ~ 3.2 miles</a:t>
                      </a:r>
                      <a:endParaRPr lang="en-US" sz="1200" b="0" i="0" u="none" strike="noStrike" dirty="0">
                        <a:solidFill>
                          <a:schemeClr val="tx2"/>
                        </a:solidFill>
                        <a:effectLst/>
                        <a:latin typeface="Calibri" panose="020F0502020204030204" pitchFamily="34" charset="0"/>
                      </a:endParaRPr>
                    </a:p>
                  </a:txBody>
                  <a:tcPr marL="6157" marR="6157" marT="6157" marB="0" anchor="ctr"/>
                </a:tc>
                <a:tc>
                  <a:txBody>
                    <a:bodyPr/>
                    <a:lstStyle/>
                    <a:p>
                      <a:pPr algn="ctr" fontAlgn="b">
                        <a:buNone/>
                      </a:pPr>
                      <a:r>
                        <a:rPr lang="en-US" sz="1200" u="none" strike="noStrike" dirty="0">
                          <a:solidFill>
                            <a:schemeClr val="tx2"/>
                          </a:solidFill>
                          <a:effectLst/>
                        </a:rPr>
                        <a:t>2024-NC68</a:t>
                      </a:r>
                      <a:endParaRPr lang="en-US" sz="1200" b="0" i="0" u="none" strike="noStrike" dirty="0">
                        <a:solidFill>
                          <a:schemeClr val="tx2"/>
                        </a:solidFill>
                        <a:effectLst/>
                        <a:latin typeface="Calibri" panose="020F0502020204030204" pitchFamily="34" charset="0"/>
                      </a:endParaRPr>
                    </a:p>
                  </a:txBody>
                  <a:tcPr marL="6157" marR="6157" marT="6157" marB="0" anchor="ctr"/>
                </a:tc>
                <a:tc>
                  <a:txBody>
                    <a:bodyPr/>
                    <a:lstStyle/>
                    <a:p>
                      <a:pPr algn="ctr" fontAlgn="b">
                        <a:buNone/>
                      </a:pPr>
                      <a:r>
                        <a:rPr lang="en-US" sz="1200" u="none" strike="noStrike" dirty="0">
                          <a:solidFill>
                            <a:schemeClr val="tx2"/>
                          </a:solidFill>
                          <a:effectLst/>
                        </a:rPr>
                        <a:t>Dallas and Ellis</a:t>
                      </a:r>
                      <a:endParaRPr lang="en-US" sz="1200" b="0" i="0" u="none" strike="noStrike" dirty="0">
                        <a:solidFill>
                          <a:schemeClr val="tx2"/>
                        </a:solidFill>
                        <a:effectLst/>
                        <a:latin typeface="Calibri" panose="020F0502020204030204" pitchFamily="34" charset="0"/>
                      </a:endParaRPr>
                    </a:p>
                  </a:txBody>
                  <a:tcPr marL="6157" marR="6157" marT="6157" marB="0" anchor="ctr"/>
                </a:tc>
                <a:extLst>
                  <a:ext uri="{0D108BD9-81ED-4DB2-BD59-A6C34878D82A}">
                    <a16:rowId xmlns:a16="http://schemas.microsoft.com/office/drawing/2014/main" val="551965381"/>
                  </a:ext>
                </a:extLst>
              </a:tr>
            </a:tbl>
          </a:graphicData>
        </a:graphic>
      </p:graphicFrame>
    </p:spTree>
    <p:extLst>
      <p:ext uri="{BB962C8B-B14F-4D97-AF65-F5344CB8AC3E}">
        <p14:creationId xmlns:p14="http://schemas.microsoft.com/office/powerpoint/2010/main" val="41031311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08FB39-59CE-5F59-B20E-871160ABFDE6}"/>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3A592775-FAD0-51D1-DB86-277B31841B30}"/>
              </a:ext>
            </a:extLst>
          </p:cNvPr>
          <p:cNvSpPr>
            <a:spLocks noGrp="1"/>
          </p:cNvSpPr>
          <p:nvPr>
            <p:ph type="title"/>
          </p:nvPr>
        </p:nvSpPr>
        <p:spPr/>
        <p:txBody>
          <a:bodyPr/>
          <a:lstStyle/>
          <a:p>
            <a:r>
              <a:rPr lang="en-US" dirty="0"/>
              <a:t>Appendix A2: Group 2 Upgrades (cont.)</a:t>
            </a:r>
            <a:endParaRPr lang="en-US" dirty="0">
              <a:highlight>
                <a:srgbClr val="FFFF00"/>
              </a:highlight>
            </a:endParaRPr>
          </a:p>
        </p:txBody>
      </p:sp>
      <p:sp>
        <p:nvSpPr>
          <p:cNvPr id="2" name="Slide Number Placeholder 1">
            <a:extLst>
              <a:ext uri="{FF2B5EF4-FFF2-40B4-BE49-F238E27FC236}">
                <a16:creationId xmlns:a16="http://schemas.microsoft.com/office/drawing/2014/main" id="{CF7560D8-426D-9444-22B7-B330AF2360FB}"/>
              </a:ext>
            </a:extLst>
          </p:cNvPr>
          <p:cNvSpPr>
            <a:spLocks noGrp="1"/>
          </p:cNvSpPr>
          <p:nvPr>
            <p:ph type="sldNum" sz="quarter" idx="12"/>
          </p:nvPr>
        </p:nvSpPr>
        <p:spPr/>
        <p:txBody>
          <a:bodyPr/>
          <a:lstStyle/>
          <a:p>
            <a:fld id="{1D93BD3E-1E9A-4970-A6F7-E7AC52762E0C}" type="slidenum">
              <a:rPr lang="en-US" smtClean="0"/>
              <a:pPr/>
              <a:t>17</a:t>
            </a:fld>
            <a:endParaRPr lang="en-US" dirty="0"/>
          </a:p>
        </p:txBody>
      </p:sp>
      <p:graphicFrame>
        <p:nvGraphicFramePr>
          <p:cNvPr id="3" name="Content Placeholder 8">
            <a:extLst>
              <a:ext uri="{FF2B5EF4-FFF2-40B4-BE49-F238E27FC236}">
                <a16:creationId xmlns:a16="http://schemas.microsoft.com/office/drawing/2014/main" id="{5AC87A6B-9F27-9678-6B2A-890FD0E23290}"/>
              </a:ext>
            </a:extLst>
          </p:cNvPr>
          <p:cNvGraphicFramePr>
            <a:graphicFrameLocks/>
          </p:cNvGraphicFramePr>
          <p:nvPr>
            <p:extLst>
              <p:ext uri="{D42A27DB-BD31-4B8C-83A1-F6EECF244321}">
                <p14:modId xmlns:p14="http://schemas.microsoft.com/office/powerpoint/2010/main" val="4095956664"/>
              </p:ext>
            </p:extLst>
          </p:nvPr>
        </p:nvGraphicFramePr>
        <p:xfrm>
          <a:off x="410733" y="1083610"/>
          <a:ext cx="11126088" cy="4694487"/>
        </p:xfrm>
        <a:graphic>
          <a:graphicData uri="http://schemas.openxmlformats.org/drawingml/2006/table">
            <a:tbl>
              <a:tblPr>
                <a:tableStyleId>{5C22544A-7EE6-4342-B048-85BDC9FD1C3A}</a:tableStyleId>
              </a:tblPr>
              <a:tblGrid>
                <a:gridCol w="7574612">
                  <a:extLst>
                    <a:ext uri="{9D8B030D-6E8A-4147-A177-3AD203B41FA5}">
                      <a16:colId xmlns:a16="http://schemas.microsoft.com/office/drawing/2014/main" val="2210580432"/>
                    </a:ext>
                  </a:extLst>
                </a:gridCol>
                <a:gridCol w="1641802">
                  <a:extLst>
                    <a:ext uri="{9D8B030D-6E8A-4147-A177-3AD203B41FA5}">
                      <a16:colId xmlns:a16="http://schemas.microsoft.com/office/drawing/2014/main" val="1642240593"/>
                    </a:ext>
                  </a:extLst>
                </a:gridCol>
                <a:gridCol w="1909674">
                  <a:extLst>
                    <a:ext uri="{9D8B030D-6E8A-4147-A177-3AD203B41FA5}">
                      <a16:colId xmlns:a16="http://schemas.microsoft.com/office/drawing/2014/main" val="3031041077"/>
                    </a:ext>
                  </a:extLst>
                </a:gridCol>
              </a:tblGrid>
              <a:tr h="501404">
                <a:tc>
                  <a:txBody>
                    <a:bodyPr/>
                    <a:lstStyle/>
                    <a:p>
                      <a:pPr algn="ctr" fontAlgn="ctr"/>
                      <a:r>
                        <a:rPr lang="en-US" sz="1200" b="1" i="0" u="none" strike="noStrike" dirty="0">
                          <a:solidFill>
                            <a:schemeClr val="bg1"/>
                          </a:solidFill>
                          <a:effectLst/>
                          <a:latin typeface="+mn-lt"/>
                        </a:rPr>
                        <a:t>Oncor Project Description</a:t>
                      </a:r>
                    </a:p>
                  </a:txBody>
                  <a:tcPr marL="9525" marR="9525" marT="9525" marB="0" anchor="ctr">
                    <a:solidFill>
                      <a:schemeClr val="accent1"/>
                    </a:solidFill>
                  </a:tcPr>
                </a:tc>
                <a:tc>
                  <a:txBody>
                    <a:bodyPr/>
                    <a:lstStyle/>
                    <a:p>
                      <a:pPr algn="ctr" fontAlgn="ctr"/>
                      <a:r>
                        <a:rPr lang="en-US" sz="1200" b="1" u="none" strike="noStrike" dirty="0">
                          <a:solidFill>
                            <a:schemeClr val="bg1"/>
                          </a:solidFill>
                          <a:effectLst/>
                          <a:latin typeface="+mn-lt"/>
                        </a:rPr>
                        <a:t>RTP Project Number</a:t>
                      </a:r>
                      <a:endParaRPr lang="en-US" sz="1200" b="1" i="0" u="none" strike="noStrike" dirty="0">
                        <a:solidFill>
                          <a:schemeClr val="bg1"/>
                        </a:solidFill>
                        <a:effectLst/>
                        <a:latin typeface="+mn-lt"/>
                      </a:endParaRPr>
                    </a:p>
                  </a:txBody>
                  <a:tcPr marL="9525" marR="9525" marT="9525" marB="0" anchor="ctr">
                    <a:solidFill>
                      <a:schemeClr val="accent1"/>
                    </a:solidFill>
                  </a:tcPr>
                </a:tc>
                <a:tc>
                  <a:txBody>
                    <a:bodyPr/>
                    <a:lstStyle/>
                    <a:p>
                      <a:pPr algn="ctr" fontAlgn="ctr"/>
                      <a:r>
                        <a:rPr lang="en-US" sz="1200" b="1" u="none" strike="noStrike" dirty="0">
                          <a:solidFill>
                            <a:schemeClr val="bg1"/>
                          </a:solidFill>
                          <a:effectLst/>
                          <a:latin typeface="+mn-lt"/>
                        </a:rPr>
                        <a:t>Counties</a:t>
                      </a:r>
                      <a:endParaRPr lang="en-US" sz="1200" b="1" i="0" u="none" strike="noStrike" dirty="0">
                        <a:solidFill>
                          <a:schemeClr val="bg1"/>
                        </a:solidFill>
                        <a:effectLst/>
                        <a:latin typeface="+mn-lt"/>
                      </a:endParaRPr>
                    </a:p>
                  </a:txBody>
                  <a:tcPr marL="9525" marR="9525" marT="9525" marB="0" anchor="ctr">
                    <a:solidFill>
                      <a:schemeClr val="accent1"/>
                    </a:solidFill>
                  </a:tcPr>
                </a:tc>
                <a:extLst>
                  <a:ext uri="{0D108BD9-81ED-4DB2-BD59-A6C34878D82A}">
                    <a16:rowId xmlns:a16="http://schemas.microsoft.com/office/drawing/2014/main" val="1235156207"/>
                  </a:ext>
                </a:extLst>
              </a:tr>
              <a:tr h="378376">
                <a:tc>
                  <a:txBody>
                    <a:bodyPr/>
                    <a:lstStyle/>
                    <a:p>
                      <a:pPr algn="ctr" fontAlgn="b">
                        <a:buNone/>
                      </a:pPr>
                      <a:r>
                        <a:rPr lang="en-US" sz="1200" b="0" i="0" u="none" strike="noStrike" dirty="0">
                          <a:solidFill>
                            <a:schemeClr val="tx2"/>
                          </a:solidFill>
                          <a:effectLst/>
                          <a:latin typeface="+mn-lt"/>
                        </a:rPr>
                        <a:t>Add one new 345/138-kV autotransformer at DeSoto; and</a:t>
                      </a:r>
                      <a:br>
                        <a:rPr lang="en-US" sz="1200" b="0" i="0" u="none" strike="noStrike" dirty="0">
                          <a:solidFill>
                            <a:schemeClr val="tx2"/>
                          </a:solidFill>
                          <a:effectLst/>
                          <a:latin typeface="+mn-lt"/>
                        </a:rPr>
                      </a:br>
                      <a:r>
                        <a:rPr lang="en-US" sz="1200" b="0" i="0" u="none" strike="noStrike" dirty="0">
                          <a:solidFill>
                            <a:schemeClr val="tx2"/>
                          </a:solidFill>
                          <a:effectLst/>
                          <a:latin typeface="+mn-lt"/>
                        </a:rPr>
                        <a:t>New DeSoto to Loop Nine 138-kV line, ~ 3.82 miles</a:t>
                      </a:r>
                    </a:p>
                  </a:txBody>
                  <a:tcPr marL="9525" marR="9525" marT="9525" marB="0" anchor="ctr"/>
                </a:tc>
                <a:tc>
                  <a:txBody>
                    <a:bodyPr/>
                    <a:lstStyle/>
                    <a:p>
                      <a:pPr algn="ctr" fontAlgn="b">
                        <a:buNone/>
                      </a:pPr>
                      <a:r>
                        <a:rPr lang="en-US" sz="1200" b="0" i="0" u="none" strike="noStrike" dirty="0">
                          <a:solidFill>
                            <a:schemeClr val="tx2"/>
                          </a:solidFill>
                          <a:effectLst/>
                          <a:latin typeface="+mn-lt"/>
                        </a:rPr>
                        <a:t>2024-NC80</a:t>
                      </a:r>
                    </a:p>
                  </a:txBody>
                  <a:tcPr marL="9525" marR="9525" marT="9525" marB="0" anchor="ctr"/>
                </a:tc>
                <a:tc>
                  <a:txBody>
                    <a:bodyPr/>
                    <a:lstStyle/>
                    <a:p>
                      <a:pPr algn="ctr" fontAlgn="b">
                        <a:buNone/>
                      </a:pPr>
                      <a:r>
                        <a:rPr lang="en-US" sz="1200" b="0" i="0" u="none" strike="noStrike" dirty="0">
                          <a:solidFill>
                            <a:schemeClr val="tx2"/>
                          </a:solidFill>
                          <a:effectLst/>
                          <a:latin typeface="+mn-lt"/>
                        </a:rPr>
                        <a:t>Dallas</a:t>
                      </a:r>
                    </a:p>
                  </a:txBody>
                  <a:tcPr marL="9525" marR="9525" marT="9525" marB="0" anchor="ctr"/>
                </a:tc>
                <a:extLst>
                  <a:ext uri="{0D108BD9-81ED-4DB2-BD59-A6C34878D82A}">
                    <a16:rowId xmlns:a16="http://schemas.microsoft.com/office/drawing/2014/main" val="1082988566"/>
                  </a:ext>
                </a:extLst>
              </a:tr>
              <a:tr h="279056">
                <a:tc>
                  <a:txBody>
                    <a:bodyPr/>
                    <a:lstStyle/>
                    <a:p>
                      <a:pPr algn="ctr" fontAlgn="b">
                        <a:buNone/>
                      </a:pPr>
                      <a:r>
                        <a:rPr lang="en-US" sz="1200" b="0" i="0" u="none" strike="noStrike" dirty="0">
                          <a:solidFill>
                            <a:schemeClr val="tx2"/>
                          </a:solidFill>
                          <a:effectLst/>
                          <a:latin typeface="+mn-lt"/>
                        </a:rPr>
                        <a:t>Rebuild the south circuit of Loop Nine  – Watermill 345 kV double-circuit line, ~ 4.0 miles </a:t>
                      </a:r>
                    </a:p>
                  </a:txBody>
                  <a:tcPr marL="9525" marR="9525" marT="9525" marB="0" anchor="ctr"/>
                </a:tc>
                <a:tc>
                  <a:txBody>
                    <a:bodyPr/>
                    <a:lstStyle/>
                    <a:p>
                      <a:pPr algn="ctr" fontAlgn="b">
                        <a:buNone/>
                      </a:pPr>
                      <a:r>
                        <a:rPr lang="en-US" sz="1200" b="0" i="0" u="none" strike="noStrike" dirty="0">
                          <a:solidFill>
                            <a:schemeClr val="tx2"/>
                          </a:solidFill>
                          <a:effectLst/>
                          <a:latin typeface="+mn-lt"/>
                        </a:rPr>
                        <a:t>2024-NC16</a:t>
                      </a:r>
                    </a:p>
                  </a:txBody>
                  <a:tcPr marL="9525" marR="9525" marT="9525" marB="0" anchor="ctr"/>
                </a:tc>
                <a:tc>
                  <a:txBody>
                    <a:bodyPr/>
                    <a:lstStyle/>
                    <a:p>
                      <a:pPr algn="ctr" fontAlgn="b">
                        <a:buNone/>
                      </a:pPr>
                      <a:r>
                        <a:rPr lang="en-US" sz="1200" b="0" i="0" u="none" strike="noStrike" dirty="0">
                          <a:solidFill>
                            <a:schemeClr val="tx2"/>
                          </a:solidFill>
                          <a:effectLst/>
                          <a:latin typeface="+mn-lt"/>
                        </a:rPr>
                        <a:t>Dallas</a:t>
                      </a:r>
                    </a:p>
                  </a:txBody>
                  <a:tcPr marL="9525" marR="9525" marT="9525" marB="0" anchor="ctr"/>
                </a:tc>
                <a:extLst>
                  <a:ext uri="{0D108BD9-81ED-4DB2-BD59-A6C34878D82A}">
                    <a16:rowId xmlns:a16="http://schemas.microsoft.com/office/drawing/2014/main" val="636293677"/>
                  </a:ext>
                </a:extLst>
              </a:tr>
              <a:tr h="288607">
                <a:tc>
                  <a:txBody>
                    <a:bodyPr/>
                    <a:lstStyle/>
                    <a:p>
                      <a:pPr algn="ctr" fontAlgn="b">
                        <a:buNone/>
                      </a:pPr>
                      <a:r>
                        <a:rPr lang="en-US" sz="1200" b="0" i="0" u="none" strike="noStrike" dirty="0">
                          <a:solidFill>
                            <a:schemeClr val="tx2"/>
                          </a:solidFill>
                          <a:effectLst/>
                          <a:latin typeface="+mn-lt"/>
                        </a:rPr>
                        <a:t>Rebuild the Kaufman Northwest – Seven Point 138-kV line, ~ 20.8 miles </a:t>
                      </a:r>
                    </a:p>
                  </a:txBody>
                  <a:tcPr marL="9525" marR="9525" marT="9525" marB="0" anchor="ctr"/>
                </a:tc>
                <a:tc>
                  <a:txBody>
                    <a:bodyPr/>
                    <a:lstStyle/>
                    <a:p>
                      <a:pPr algn="ctr" fontAlgn="b">
                        <a:buNone/>
                      </a:pPr>
                      <a:r>
                        <a:rPr lang="en-US" sz="1200" b="0" i="0" u="none" strike="noStrike" dirty="0">
                          <a:solidFill>
                            <a:schemeClr val="tx2"/>
                          </a:solidFill>
                          <a:effectLst/>
                          <a:latin typeface="+mn-lt"/>
                        </a:rPr>
                        <a:t>2024-NC53</a:t>
                      </a:r>
                    </a:p>
                  </a:txBody>
                  <a:tcPr marL="9525" marR="9525" marT="9525" marB="0" anchor="ctr"/>
                </a:tc>
                <a:tc>
                  <a:txBody>
                    <a:bodyPr/>
                    <a:lstStyle/>
                    <a:p>
                      <a:pPr algn="ctr" fontAlgn="b">
                        <a:buNone/>
                      </a:pPr>
                      <a:r>
                        <a:rPr lang="en-US" sz="1200" b="0" i="0" u="none" strike="noStrike" dirty="0">
                          <a:solidFill>
                            <a:schemeClr val="tx2"/>
                          </a:solidFill>
                          <a:effectLst/>
                          <a:latin typeface="+mn-lt"/>
                        </a:rPr>
                        <a:t>Henderson and Kaufman</a:t>
                      </a:r>
                    </a:p>
                  </a:txBody>
                  <a:tcPr marL="9525" marR="9525" marT="9525" marB="0" anchor="ctr"/>
                </a:tc>
                <a:extLst>
                  <a:ext uri="{0D108BD9-81ED-4DB2-BD59-A6C34878D82A}">
                    <a16:rowId xmlns:a16="http://schemas.microsoft.com/office/drawing/2014/main" val="315792678"/>
                  </a:ext>
                </a:extLst>
              </a:tr>
              <a:tr h="271968">
                <a:tc>
                  <a:txBody>
                    <a:bodyPr/>
                    <a:lstStyle/>
                    <a:p>
                      <a:pPr algn="ctr" fontAlgn="b">
                        <a:buNone/>
                      </a:pPr>
                      <a:r>
                        <a:rPr lang="en-US" sz="1200" b="0" i="0" u="none" strike="noStrike" dirty="0">
                          <a:solidFill>
                            <a:schemeClr val="tx2"/>
                          </a:solidFill>
                          <a:effectLst/>
                          <a:latin typeface="+mn-lt"/>
                        </a:rPr>
                        <a:t>New Greene to Wilmer 345-kV double-circuit line, ~ 3.0 miles </a:t>
                      </a:r>
                    </a:p>
                  </a:txBody>
                  <a:tcPr marL="9525" marR="9525" marT="9525" marB="0" anchor="ctr"/>
                </a:tc>
                <a:tc>
                  <a:txBody>
                    <a:bodyPr/>
                    <a:lstStyle/>
                    <a:p>
                      <a:pPr algn="ctr" fontAlgn="b">
                        <a:buNone/>
                      </a:pPr>
                      <a:r>
                        <a:rPr lang="en-US" sz="1200" b="0" i="0" u="none" strike="noStrike" dirty="0">
                          <a:solidFill>
                            <a:schemeClr val="tx2"/>
                          </a:solidFill>
                          <a:effectLst/>
                          <a:latin typeface="+mn-lt"/>
                        </a:rPr>
                        <a:t>2024-NC86</a:t>
                      </a:r>
                    </a:p>
                  </a:txBody>
                  <a:tcPr marL="9525" marR="9525" marT="9525" marB="0" anchor="ctr"/>
                </a:tc>
                <a:tc>
                  <a:txBody>
                    <a:bodyPr/>
                    <a:lstStyle/>
                    <a:p>
                      <a:pPr algn="ctr" fontAlgn="b">
                        <a:buNone/>
                      </a:pPr>
                      <a:r>
                        <a:rPr lang="en-US" sz="1200" b="0" i="0" u="none" strike="noStrike" dirty="0">
                          <a:solidFill>
                            <a:schemeClr val="tx2"/>
                          </a:solidFill>
                          <a:effectLst/>
                          <a:latin typeface="+mn-lt"/>
                        </a:rPr>
                        <a:t>Dallas</a:t>
                      </a:r>
                    </a:p>
                  </a:txBody>
                  <a:tcPr marL="9525" marR="9525" marT="9525" marB="0" anchor="ctr"/>
                </a:tc>
                <a:extLst>
                  <a:ext uri="{0D108BD9-81ED-4DB2-BD59-A6C34878D82A}">
                    <a16:rowId xmlns:a16="http://schemas.microsoft.com/office/drawing/2014/main" val="3854122791"/>
                  </a:ext>
                </a:extLst>
              </a:tr>
              <a:tr h="392316">
                <a:tc>
                  <a:txBody>
                    <a:bodyPr/>
                    <a:lstStyle/>
                    <a:p>
                      <a:pPr algn="ctr" fontAlgn="b">
                        <a:buNone/>
                      </a:pPr>
                      <a:r>
                        <a:rPr lang="en-US" sz="1200" b="0" i="0" u="none" strike="noStrike" dirty="0">
                          <a:solidFill>
                            <a:schemeClr val="tx2"/>
                          </a:solidFill>
                          <a:effectLst/>
                          <a:latin typeface="+mn-lt"/>
                        </a:rPr>
                        <a:t>New Jewett to Greene 345-kV double-circuit line, ~ 112.5 miles</a:t>
                      </a:r>
                    </a:p>
                  </a:txBody>
                  <a:tcPr marL="9525" marR="9525" marT="9525" marB="0" anchor="ctr"/>
                </a:tc>
                <a:tc>
                  <a:txBody>
                    <a:bodyPr/>
                    <a:lstStyle/>
                    <a:p>
                      <a:pPr algn="ctr" fontAlgn="b">
                        <a:buNone/>
                      </a:pPr>
                      <a:r>
                        <a:rPr lang="en-US" sz="1200" b="0" i="0" u="none" strike="noStrike" dirty="0">
                          <a:solidFill>
                            <a:schemeClr val="tx2"/>
                          </a:solidFill>
                          <a:effectLst/>
                          <a:latin typeface="+mn-lt"/>
                        </a:rPr>
                        <a:t>2024-NC63</a:t>
                      </a:r>
                    </a:p>
                  </a:txBody>
                  <a:tcPr marL="9525" marR="9525" marT="9525" marB="0" anchor="ctr"/>
                </a:tc>
                <a:tc>
                  <a:txBody>
                    <a:bodyPr/>
                    <a:lstStyle/>
                    <a:p>
                      <a:pPr algn="ctr" fontAlgn="b">
                        <a:buNone/>
                      </a:pPr>
                      <a:r>
                        <a:rPr lang="en-US" sz="1200" b="0" i="0" u="none" strike="noStrike" dirty="0">
                          <a:solidFill>
                            <a:schemeClr val="tx2"/>
                          </a:solidFill>
                          <a:effectLst/>
                          <a:latin typeface="+mn-lt"/>
                        </a:rPr>
                        <a:t>Dallas, Ellis, Freestone, Leon and Navarro</a:t>
                      </a:r>
                    </a:p>
                  </a:txBody>
                  <a:tcPr marL="9525" marR="9525" marT="9525" marB="0" anchor="ctr"/>
                </a:tc>
                <a:extLst>
                  <a:ext uri="{0D108BD9-81ED-4DB2-BD59-A6C34878D82A}">
                    <a16:rowId xmlns:a16="http://schemas.microsoft.com/office/drawing/2014/main" val="1949604657"/>
                  </a:ext>
                </a:extLst>
              </a:tr>
              <a:tr h="266044">
                <a:tc>
                  <a:txBody>
                    <a:bodyPr/>
                    <a:lstStyle/>
                    <a:p>
                      <a:pPr algn="ctr" fontAlgn="b">
                        <a:buNone/>
                      </a:pPr>
                      <a:r>
                        <a:rPr lang="en-US" sz="1200" b="0" i="0" u="none" strike="noStrike" dirty="0">
                          <a:solidFill>
                            <a:schemeClr val="tx2"/>
                          </a:solidFill>
                          <a:effectLst/>
                          <a:latin typeface="+mn-lt"/>
                        </a:rPr>
                        <a:t>Upgrade the  Benbrook 345/138-kV Autotransformer #1</a:t>
                      </a:r>
                    </a:p>
                  </a:txBody>
                  <a:tcPr marL="9525" marR="9525" marT="9525" marB="0" anchor="ctr"/>
                </a:tc>
                <a:tc>
                  <a:txBody>
                    <a:bodyPr/>
                    <a:lstStyle/>
                    <a:p>
                      <a:pPr algn="ctr" fontAlgn="b">
                        <a:buNone/>
                      </a:pPr>
                      <a:r>
                        <a:rPr lang="en-US" sz="1200" b="0" i="0" u="none" strike="noStrike" dirty="0">
                          <a:solidFill>
                            <a:schemeClr val="tx2"/>
                          </a:solidFill>
                          <a:effectLst/>
                          <a:latin typeface="+mn-lt"/>
                        </a:rPr>
                        <a:t>2024-NC79</a:t>
                      </a:r>
                    </a:p>
                  </a:txBody>
                  <a:tcPr marL="9525" marR="9525" marT="9525" marB="0" anchor="ctr"/>
                </a:tc>
                <a:tc>
                  <a:txBody>
                    <a:bodyPr/>
                    <a:lstStyle/>
                    <a:p>
                      <a:pPr algn="ctr" fontAlgn="b">
                        <a:buNone/>
                      </a:pPr>
                      <a:r>
                        <a:rPr lang="en-US" sz="1200" b="0" i="0" u="none" strike="noStrike" dirty="0">
                          <a:solidFill>
                            <a:schemeClr val="tx2"/>
                          </a:solidFill>
                          <a:effectLst/>
                          <a:latin typeface="+mn-lt"/>
                        </a:rPr>
                        <a:t>Tarrant</a:t>
                      </a:r>
                    </a:p>
                  </a:txBody>
                  <a:tcPr marL="9525" marR="9525" marT="9525" marB="0" anchor="ctr"/>
                </a:tc>
                <a:extLst>
                  <a:ext uri="{0D108BD9-81ED-4DB2-BD59-A6C34878D82A}">
                    <a16:rowId xmlns:a16="http://schemas.microsoft.com/office/drawing/2014/main" val="1093462237"/>
                  </a:ext>
                </a:extLst>
              </a:tr>
              <a:tr h="432349">
                <a:tc>
                  <a:txBody>
                    <a:bodyPr/>
                    <a:lstStyle/>
                    <a:p>
                      <a:pPr algn="ctr" fontAlgn="b">
                        <a:buNone/>
                      </a:pPr>
                      <a:r>
                        <a:rPr lang="en-US" sz="1200" b="0" i="0" u="none" strike="noStrike" dirty="0">
                          <a:solidFill>
                            <a:schemeClr val="tx2"/>
                          </a:solidFill>
                          <a:effectLst/>
                          <a:latin typeface="+mn-lt"/>
                        </a:rPr>
                        <a:t>Add a second 345/138-kV autotransformer at Gunter; and</a:t>
                      </a:r>
                      <a:br>
                        <a:rPr lang="en-US" sz="1200" b="0" i="0" u="none" strike="noStrike" dirty="0">
                          <a:solidFill>
                            <a:schemeClr val="tx2"/>
                          </a:solidFill>
                          <a:effectLst/>
                          <a:latin typeface="+mn-lt"/>
                        </a:rPr>
                      </a:br>
                      <a:r>
                        <a:rPr lang="en-US" sz="1200" b="0" i="0" u="none" strike="noStrike" dirty="0">
                          <a:solidFill>
                            <a:schemeClr val="tx2"/>
                          </a:solidFill>
                          <a:effectLst/>
                          <a:latin typeface="+mn-lt"/>
                        </a:rPr>
                        <a:t>Add two 37.5 MVAr reactors</a:t>
                      </a:r>
                    </a:p>
                  </a:txBody>
                  <a:tcPr marL="9525" marR="9525" marT="9525" marB="0" anchor="ctr"/>
                </a:tc>
                <a:tc>
                  <a:txBody>
                    <a:bodyPr/>
                    <a:lstStyle/>
                    <a:p>
                      <a:pPr algn="ctr" fontAlgn="b">
                        <a:buNone/>
                      </a:pPr>
                      <a:r>
                        <a:rPr lang="en-US" sz="1200" b="0" i="0" u="none" strike="noStrike" dirty="0">
                          <a:solidFill>
                            <a:schemeClr val="tx2"/>
                          </a:solidFill>
                          <a:effectLst/>
                          <a:latin typeface="+mn-lt"/>
                        </a:rPr>
                        <a:t>2024-NC76</a:t>
                      </a:r>
                    </a:p>
                  </a:txBody>
                  <a:tcPr marL="9525" marR="9525" marT="9525" marB="0" anchor="ctr"/>
                </a:tc>
                <a:tc>
                  <a:txBody>
                    <a:bodyPr/>
                    <a:lstStyle/>
                    <a:p>
                      <a:pPr algn="ctr" fontAlgn="b">
                        <a:buNone/>
                      </a:pPr>
                      <a:r>
                        <a:rPr lang="en-US" sz="1200" b="0" i="0" u="none" strike="noStrike" dirty="0">
                          <a:solidFill>
                            <a:schemeClr val="tx2"/>
                          </a:solidFill>
                          <a:effectLst/>
                          <a:latin typeface="+mn-lt"/>
                        </a:rPr>
                        <a:t>Collin</a:t>
                      </a:r>
                    </a:p>
                  </a:txBody>
                  <a:tcPr marL="9525" marR="9525" marT="9525" marB="0" anchor="ctr"/>
                </a:tc>
                <a:extLst>
                  <a:ext uri="{0D108BD9-81ED-4DB2-BD59-A6C34878D82A}">
                    <a16:rowId xmlns:a16="http://schemas.microsoft.com/office/drawing/2014/main" val="3621164425"/>
                  </a:ext>
                </a:extLst>
              </a:tr>
              <a:tr h="637164">
                <a:tc>
                  <a:txBody>
                    <a:bodyPr/>
                    <a:lstStyle/>
                    <a:p>
                      <a:pPr algn="ctr" fontAlgn="b">
                        <a:buNone/>
                      </a:pPr>
                      <a:r>
                        <a:rPr lang="en-US" sz="1200" b="0" i="0" u="none" strike="noStrike" dirty="0">
                          <a:solidFill>
                            <a:schemeClr val="tx2"/>
                          </a:solidFill>
                          <a:effectLst/>
                          <a:latin typeface="+mn-lt"/>
                        </a:rPr>
                        <a:t>Rebuild Argyle 138-kV Switch;</a:t>
                      </a:r>
                      <a:br>
                        <a:rPr lang="en-US" sz="1200" b="0" i="0" u="none" strike="noStrike" dirty="0">
                          <a:solidFill>
                            <a:schemeClr val="tx2"/>
                          </a:solidFill>
                          <a:effectLst/>
                          <a:latin typeface="+mn-lt"/>
                        </a:rPr>
                      </a:br>
                      <a:r>
                        <a:rPr lang="en-US" sz="1200" b="0" i="0" u="none" strike="noStrike" dirty="0">
                          <a:solidFill>
                            <a:schemeClr val="tx2"/>
                          </a:solidFill>
                          <a:effectLst/>
                          <a:latin typeface="+mn-lt"/>
                        </a:rPr>
                        <a:t>Rebuild the Argyle to Highlands (TNMP) 138-kV line, ~ 7.5 miles;</a:t>
                      </a:r>
                      <a:br>
                        <a:rPr lang="en-US" sz="1200" b="0" i="0" u="none" strike="noStrike" dirty="0">
                          <a:solidFill>
                            <a:schemeClr val="tx2"/>
                          </a:solidFill>
                          <a:effectLst/>
                          <a:latin typeface="+mn-lt"/>
                        </a:rPr>
                      </a:br>
                      <a:r>
                        <a:rPr lang="en-US" sz="1200" b="0" i="0" u="none" strike="noStrike" dirty="0">
                          <a:solidFill>
                            <a:schemeClr val="tx2"/>
                          </a:solidFill>
                          <a:effectLst/>
                          <a:latin typeface="+mn-lt"/>
                        </a:rPr>
                        <a:t>Rebuild the Argyle to Corinth 138-kV line, ~ 2.9 miles; and</a:t>
                      </a:r>
                      <a:br>
                        <a:rPr lang="en-US" sz="1200" b="0" i="0" u="none" strike="noStrike" dirty="0">
                          <a:solidFill>
                            <a:schemeClr val="tx2"/>
                          </a:solidFill>
                          <a:effectLst/>
                          <a:latin typeface="+mn-lt"/>
                        </a:rPr>
                      </a:br>
                      <a:r>
                        <a:rPr lang="en-US" sz="1200" b="0" i="0" u="none" strike="noStrike" dirty="0">
                          <a:solidFill>
                            <a:schemeClr val="tx2"/>
                          </a:solidFill>
                          <a:effectLst/>
                          <a:latin typeface="+mn-lt"/>
                        </a:rPr>
                        <a:t>Rebuild the Argyle to Krum 138-kV line, ~ 8.54 miles</a:t>
                      </a:r>
                    </a:p>
                  </a:txBody>
                  <a:tcPr marL="9525" marR="9525" marT="9525" marB="0" anchor="ctr"/>
                </a:tc>
                <a:tc>
                  <a:txBody>
                    <a:bodyPr/>
                    <a:lstStyle/>
                    <a:p>
                      <a:pPr algn="ctr" fontAlgn="b">
                        <a:buNone/>
                      </a:pPr>
                      <a:r>
                        <a:rPr lang="en-US" sz="1200" b="0" i="0" u="none" strike="noStrike" dirty="0">
                          <a:solidFill>
                            <a:schemeClr val="tx2"/>
                          </a:solidFill>
                          <a:effectLst/>
                          <a:latin typeface="+mn-lt"/>
                        </a:rPr>
                        <a:t>2024-NC72 and</a:t>
                      </a:r>
                      <a:br>
                        <a:rPr lang="en-US" sz="1200" b="0" i="0" u="none" strike="noStrike" dirty="0">
                          <a:solidFill>
                            <a:schemeClr val="tx2"/>
                          </a:solidFill>
                          <a:effectLst/>
                          <a:latin typeface="+mn-lt"/>
                        </a:rPr>
                      </a:br>
                      <a:r>
                        <a:rPr lang="en-US" sz="1200" b="0" i="0" u="none" strike="noStrike" dirty="0">
                          <a:solidFill>
                            <a:schemeClr val="tx2"/>
                          </a:solidFill>
                          <a:effectLst/>
                          <a:latin typeface="+mn-lt"/>
                        </a:rPr>
                        <a:t>2024-NC40</a:t>
                      </a:r>
                    </a:p>
                  </a:txBody>
                  <a:tcPr marL="9525" marR="9525" marT="9525" marB="0" anchor="ctr"/>
                </a:tc>
                <a:tc>
                  <a:txBody>
                    <a:bodyPr/>
                    <a:lstStyle/>
                    <a:p>
                      <a:pPr algn="ctr" fontAlgn="b">
                        <a:buNone/>
                      </a:pPr>
                      <a:r>
                        <a:rPr lang="en-US" sz="1200" b="0" i="0" u="none" strike="noStrike" dirty="0">
                          <a:solidFill>
                            <a:schemeClr val="tx2"/>
                          </a:solidFill>
                          <a:effectLst/>
                          <a:latin typeface="+mn-lt"/>
                        </a:rPr>
                        <a:t>Denton</a:t>
                      </a:r>
                    </a:p>
                  </a:txBody>
                  <a:tcPr marL="9525" marR="9525" marT="9525" marB="0" anchor="ctr"/>
                </a:tc>
                <a:extLst>
                  <a:ext uri="{0D108BD9-81ED-4DB2-BD59-A6C34878D82A}">
                    <a16:rowId xmlns:a16="http://schemas.microsoft.com/office/drawing/2014/main" val="1659236878"/>
                  </a:ext>
                </a:extLst>
              </a:tr>
              <a:tr h="475734">
                <a:tc>
                  <a:txBody>
                    <a:bodyPr/>
                    <a:lstStyle/>
                    <a:p>
                      <a:pPr algn="ctr" fontAlgn="b">
                        <a:buNone/>
                      </a:pPr>
                      <a:r>
                        <a:rPr lang="en-US" sz="1200" b="0" i="0" u="none" strike="noStrike" dirty="0">
                          <a:solidFill>
                            <a:schemeClr val="tx2"/>
                          </a:solidFill>
                          <a:effectLst/>
                          <a:latin typeface="+mn-lt"/>
                        </a:rPr>
                        <a:t>Rebuild the Rivercrest to Hawk Hollow 138-kV line, ~ 25.5 miles; and</a:t>
                      </a:r>
                      <a:br>
                        <a:rPr lang="en-US" sz="1200" b="0" i="0" u="none" strike="noStrike" dirty="0">
                          <a:solidFill>
                            <a:schemeClr val="tx2"/>
                          </a:solidFill>
                          <a:effectLst/>
                          <a:latin typeface="+mn-lt"/>
                        </a:rPr>
                      </a:br>
                      <a:r>
                        <a:rPr lang="en-US" sz="1200" b="0" i="0" u="none" strike="noStrike" dirty="0">
                          <a:solidFill>
                            <a:schemeClr val="tx2"/>
                          </a:solidFill>
                          <a:effectLst/>
                          <a:latin typeface="+mn-lt"/>
                        </a:rPr>
                        <a:t>Rebuild the Hagansport (fka Monticello tap) to Rivercrest 138-kV line, ~ 9.5 miles</a:t>
                      </a:r>
                    </a:p>
                  </a:txBody>
                  <a:tcPr marL="9525" marR="9525" marT="9525" marB="0" anchor="ctr"/>
                </a:tc>
                <a:tc>
                  <a:txBody>
                    <a:bodyPr/>
                    <a:lstStyle/>
                    <a:p>
                      <a:pPr algn="ctr" fontAlgn="b">
                        <a:buNone/>
                      </a:pPr>
                      <a:r>
                        <a:rPr lang="en-US" sz="1200" b="0" i="0" u="none" strike="noStrike" dirty="0">
                          <a:solidFill>
                            <a:schemeClr val="tx2"/>
                          </a:solidFill>
                          <a:effectLst/>
                          <a:latin typeface="+mn-lt"/>
                        </a:rPr>
                        <a:t>2024-N14</a:t>
                      </a:r>
                    </a:p>
                  </a:txBody>
                  <a:tcPr marL="9525" marR="9525" marT="9525" marB="0" anchor="ctr"/>
                </a:tc>
                <a:tc>
                  <a:txBody>
                    <a:bodyPr/>
                    <a:lstStyle/>
                    <a:p>
                      <a:pPr algn="ctr" fontAlgn="b">
                        <a:buNone/>
                      </a:pPr>
                      <a:r>
                        <a:rPr lang="en-US" sz="1200" b="0" i="0" u="none" strike="noStrike" dirty="0">
                          <a:solidFill>
                            <a:schemeClr val="tx2"/>
                          </a:solidFill>
                          <a:effectLst/>
                          <a:latin typeface="+mn-lt"/>
                        </a:rPr>
                        <a:t>Lamar and Red River</a:t>
                      </a:r>
                    </a:p>
                  </a:txBody>
                  <a:tcPr marL="9525" marR="9525" marT="9525" marB="0" anchor="ctr"/>
                </a:tc>
                <a:extLst>
                  <a:ext uri="{0D108BD9-81ED-4DB2-BD59-A6C34878D82A}">
                    <a16:rowId xmlns:a16="http://schemas.microsoft.com/office/drawing/2014/main" val="551965381"/>
                  </a:ext>
                </a:extLst>
              </a:tr>
              <a:tr h="392317">
                <a:tc>
                  <a:txBody>
                    <a:bodyPr/>
                    <a:lstStyle/>
                    <a:p>
                      <a:pPr algn="ctr" fontAlgn="b">
                        <a:buNone/>
                      </a:pPr>
                      <a:r>
                        <a:rPr lang="en-US" sz="1200" b="0" i="0" u="none" strike="noStrike" dirty="0">
                          <a:solidFill>
                            <a:schemeClr val="tx2"/>
                          </a:solidFill>
                          <a:effectLst/>
                          <a:latin typeface="+mn-lt"/>
                        </a:rPr>
                        <a:t>Rebuild the Paris to Valley 138-kV line, ~ 46.1 miles; and</a:t>
                      </a:r>
                      <a:br>
                        <a:rPr lang="en-US" sz="1200" b="0" i="0" u="none" strike="noStrike" dirty="0">
                          <a:solidFill>
                            <a:schemeClr val="tx2"/>
                          </a:solidFill>
                          <a:effectLst/>
                          <a:latin typeface="+mn-lt"/>
                        </a:rPr>
                      </a:br>
                      <a:r>
                        <a:rPr lang="en-US" sz="1200" b="0" i="0" u="none" strike="noStrike" dirty="0">
                          <a:solidFill>
                            <a:schemeClr val="tx2"/>
                          </a:solidFill>
                          <a:effectLst/>
                          <a:latin typeface="+mn-lt"/>
                        </a:rPr>
                        <a:t>Rebuild the Paris to Commerce 138-kV line, ~ 14.0 miles</a:t>
                      </a:r>
                    </a:p>
                  </a:txBody>
                  <a:tcPr marL="9525" marR="9525" marT="9525" marB="0" anchor="ctr"/>
                </a:tc>
                <a:tc>
                  <a:txBody>
                    <a:bodyPr/>
                    <a:lstStyle/>
                    <a:p>
                      <a:pPr algn="ctr" fontAlgn="b">
                        <a:buNone/>
                      </a:pPr>
                      <a:r>
                        <a:rPr lang="en-US" sz="1200" b="0" i="0" u="none" strike="noStrike" dirty="0">
                          <a:solidFill>
                            <a:schemeClr val="tx2"/>
                          </a:solidFill>
                          <a:effectLst/>
                          <a:latin typeface="+mn-lt"/>
                        </a:rPr>
                        <a:t>2024-N16</a:t>
                      </a:r>
                    </a:p>
                  </a:txBody>
                  <a:tcPr marL="9525" marR="9525" marT="9525" marB="0" anchor="ctr"/>
                </a:tc>
                <a:tc>
                  <a:txBody>
                    <a:bodyPr/>
                    <a:lstStyle/>
                    <a:p>
                      <a:pPr algn="ctr" fontAlgn="b">
                        <a:buNone/>
                      </a:pPr>
                      <a:r>
                        <a:rPr lang="sv-SE" sz="1200" b="0" i="0" u="none" strike="noStrike" dirty="0">
                          <a:solidFill>
                            <a:schemeClr val="tx2"/>
                          </a:solidFill>
                          <a:effectLst/>
                          <a:latin typeface="+mn-lt"/>
                        </a:rPr>
                        <a:t>Delta, Fannin, Hunt and Lamar</a:t>
                      </a:r>
                    </a:p>
                  </a:txBody>
                  <a:tcPr marL="9525" marR="9525" marT="9525" marB="0" anchor="ctr"/>
                </a:tc>
                <a:extLst>
                  <a:ext uri="{0D108BD9-81ED-4DB2-BD59-A6C34878D82A}">
                    <a16:rowId xmlns:a16="http://schemas.microsoft.com/office/drawing/2014/main" val="748565276"/>
                  </a:ext>
                </a:extLst>
              </a:tr>
              <a:tr h="275271">
                <a:tc>
                  <a:txBody>
                    <a:bodyPr/>
                    <a:lstStyle/>
                    <a:p>
                      <a:pPr algn="ctr" fontAlgn="b">
                        <a:buNone/>
                      </a:pPr>
                      <a:r>
                        <a:rPr lang="en-US" sz="1200" b="0" i="0" u="none" strike="noStrike" dirty="0">
                          <a:solidFill>
                            <a:schemeClr val="tx2"/>
                          </a:solidFill>
                          <a:effectLst/>
                          <a:latin typeface="+mn-lt"/>
                        </a:rPr>
                        <a:t>Reconductor the Allen to Stouts Creek 345-kV line, ~ 80.9 miles</a:t>
                      </a:r>
                    </a:p>
                  </a:txBody>
                  <a:tcPr marL="9525" marR="9525" marT="9525" marB="0" anchor="ctr"/>
                </a:tc>
                <a:tc>
                  <a:txBody>
                    <a:bodyPr/>
                    <a:lstStyle/>
                    <a:p>
                      <a:pPr algn="ctr" fontAlgn="b">
                        <a:buNone/>
                      </a:pPr>
                      <a:r>
                        <a:rPr lang="en-US" sz="1200" b="0" i="0" u="none" strike="noStrike" dirty="0">
                          <a:solidFill>
                            <a:schemeClr val="tx2"/>
                          </a:solidFill>
                          <a:effectLst/>
                          <a:latin typeface="+mn-lt"/>
                        </a:rPr>
                        <a:t>2024-NC29</a:t>
                      </a:r>
                    </a:p>
                  </a:txBody>
                  <a:tcPr marL="9525" marR="9525" marT="9525" marB="0" anchor="ctr"/>
                </a:tc>
                <a:tc>
                  <a:txBody>
                    <a:bodyPr/>
                    <a:lstStyle/>
                    <a:p>
                      <a:pPr algn="ctr" fontAlgn="b">
                        <a:buNone/>
                      </a:pPr>
                      <a:r>
                        <a:rPr lang="en-US" sz="1200" b="0" i="0" u="none" strike="noStrike" dirty="0">
                          <a:solidFill>
                            <a:schemeClr val="tx2"/>
                          </a:solidFill>
                          <a:effectLst/>
                          <a:latin typeface="+mn-lt"/>
                        </a:rPr>
                        <a:t>Collin, Hopkins, Hunt</a:t>
                      </a:r>
                    </a:p>
                  </a:txBody>
                  <a:tcPr marL="9525" marR="9525" marT="9525" marB="0" anchor="ctr"/>
                </a:tc>
                <a:extLst>
                  <a:ext uri="{0D108BD9-81ED-4DB2-BD59-A6C34878D82A}">
                    <a16:rowId xmlns:a16="http://schemas.microsoft.com/office/drawing/2014/main" val="2262617847"/>
                  </a:ext>
                </a:extLst>
              </a:tr>
            </a:tbl>
          </a:graphicData>
        </a:graphic>
      </p:graphicFrame>
    </p:spTree>
    <p:extLst>
      <p:ext uri="{BB962C8B-B14F-4D97-AF65-F5344CB8AC3E}">
        <p14:creationId xmlns:p14="http://schemas.microsoft.com/office/powerpoint/2010/main" val="6008831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669712-62EA-64EE-BD90-345A3BD51FAB}"/>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694FB73-CCD5-55E0-9378-4E2454E443BF}"/>
              </a:ext>
            </a:extLst>
          </p:cNvPr>
          <p:cNvSpPr>
            <a:spLocks noGrp="1"/>
          </p:cNvSpPr>
          <p:nvPr>
            <p:ph type="title"/>
          </p:nvPr>
        </p:nvSpPr>
        <p:spPr/>
        <p:txBody>
          <a:bodyPr/>
          <a:lstStyle/>
          <a:p>
            <a:r>
              <a:rPr lang="en-US" dirty="0"/>
              <a:t>Appendix A3: Group 3 Upgrade</a:t>
            </a:r>
            <a:endParaRPr lang="en-US" dirty="0">
              <a:highlight>
                <a:srgbClr val="FFFF00"/>
              </a:highlight>
            </a:endParaRPr>
          </a:p>
        </p:txBody>
      </p:sp>
      <p:sp>
        <p:nvSpPr>
          <p:cNvPr id="2" name="Slide Number Placeholder 1">
            <a:extLst>
              <a:ext uri="{FF2B5EF4-FFF2-40B4-BE49-F238E27FC236}">
                <a16:creationId xmlns:a16="http://schemas.microsoft.com/office/drawing/2014/main" id="{7AC9A990-40BD-418B-0B66-BCB577C834FC}"/>
              </a:ext>
            </a:extLst>
          </p:cNvPr>
          <p:cNvSpPr>
            <a:spLocks noGrp="1"/>
          </p:cNvSpPr>
          <p:nvPr>
            <p:ph type="sldNum" sz="quarter" idx="12"/>
          </p:nvPr>
        </p:nvSpPr>
        <p:spPr/>
        <p:txBody>
          <a:bodyPr/>
          <a:lstStyle/>
          <a:p>
            <a:fld id="{1D93BD3E-1E9A-4970-A6F7-E7AC52762E0C}" type="slidenum">
              <a:rPr lang="en-US" smtClean="0"/>
              <a:pPr/>
              <a:t>18</a:t>
            </a:fld>
            <a:endParaRPr lang="en-US" dirty="0"/>
          </a:p>
        </p:txBody>
      </p:sp>
      <p:graphicFrame>
        <p:nvGraphicFramePr>
          <p:cNvPr id="6" name="Content Placeholder 8">
            <a:extLst>
              <a:ext uri="{FF2B5EF4-FFF2-40B4-BE49-F238E27FC236}">
                <a16:creationId xmlns:a16="http://schemas.microsoft.com/office/drawing/2014/main" id="{A1394222-F0EA-E0FF-2C8A-FA17B4761F57}"/>
              </a:ext>
            </a:extLst>
          </p:cNvPr>
          <p:cNvGraphicFramePr>
            <a:graphicFrameLocks/>
          </p:cNvGraphicFramePr>
          <p:nvPr>
            <p:extLst>
              <p:ext uri="{D42A27DB-BD31-4B8C-83A1-F6EECF244321}">
                <p14:modId xmlns:p14="http://schemas.microsoft.com/office/powerpoint/2010/main" val="1499750218"/>
              </p:ext>
            </p:extLst>
          </p:nvPr>
        </p:nvGraphicFramePr>
        <p:xfrm>
          <a:off x="533400" y="1615832"/>
          <a:ext cx="10401300" cy="867871"/>
        </p:xfrm>
        <a:graphic>
          <a:graphicData uri="http://schemas.openxmlformats.org/drawingml/2006/table">
            <a:tbl>
              <a:tblPr>
                <a:tableStyleId>{5C22544A-7EE6-4342-B048-85BDC9FD1C3A}</a:tableStyleId>
              </a:tblPr>
              <a:tblGrid>
                <a:gridCol w="6966277">
                  <a:extLst>
                    <a:ext uri="{9D8B030D-6E8A-4147-A177-3AD203B41FA5}">
                      <a16:colId xmlns:a16="http://schemas.microsoft.com/office/drawing/2014/main" val="2210580432"/>
                    </a:ext>
                  </a:extLst>
                </a:gridCol>
                <a:gridCol w="1813213">
                  <a:extLst>
                    <a:ext uri="{9D8B030D-6E8A-4147-A177-3AD203B41FA5}">
                      <a16:colId xmlns:a16="http://schemas.microsoft.com/office/drawing/2014/main" val="1642240593"/>
                    </a:ext>
                  </a:extLst>
                </a:gridCol>
                <a:gridCol w="1621810">
                  <a:extLst>
                    <a:ext uri="{9D8B030D-6E8A-4147-A177-3AD203B41FA5}">
                      <a16:colId xmlns:a16="http://schemas.microsoft.com/office/drawing/2014/main" val="3031041077"/>
                    </a:ext>
                  </a:extLst>
                </a:gridCol>
              </a:tblGrid>
              <a:tr h="325637">
                <a:tc>
                  <a:txBody>
                    <a:bodyPr/>
                    <a:lstStyle/>
                    <a:p>
                      <a:pPr algn="ctr" fontAlgn="ctr"/>
                      <a:r>
                        <a:rPr lang="en-US" sz="1200" b="1" i="0" u="none" strike="noStrike" dirty="0">
                          <a:solidFill>
                            <a:schemeClr val="bg1"/>
                          </a:solidFill>
                          <a:effectLst/>
                          <a:latin typeface="+mn-lt"/>
                        </a:rPr>
                        <a:t>Oncor Project Description</a:t>
                      </a:r>
                    </a:p>
                  </a:txBody>
                  <a:tcPr marL="9525" marR="9525" marT="9525" marB="0" anchor="ctr">
                    <a:solidFill>
                      <a:schemeClr val="accent1"/>
                    </a:solidFill>
                  </a:tcPr>
                </a:tc>
                <a:tc>
                  <a:txBody>
                    <a:bodyPr/>
                    <a:lstStyle/>
                    <a:p>
                      <a:pPr algn="ctr" fontAlgn="ctr"/>
                      <a:r>
                        <a:rPr lang="en-US" sz="1200" b="1" u="none" strike="noStrike" dirty="0">
                          <a:solidFill>
                            <a:schemeClr val="bg1"/>
                          </a:solidFill>
                          <a:effectLst/>
                          <a:latin typeface="+mn-lt"/>
                        </a:rPr>
                        <a:t>RTP Project </a:t>
                      </a:r>
                    </a:p>
                    <a:p>
                      <a:pPr algn="ctr" fontAlgn="ctr"/>
                      <a:r>
                        <a:rPr lang="en-US" sz="1200" b="1" u="none" strike="noStrike" dirty="0">
                          <a:solidFill>
                            <a:schemeClr val="bg1"/>
                          </a:solidFill>
                          <a:effectLst/>
                          <a:latin typeface="+mn-lt"/>
                        </a:rPr>
                        <a:t>Number</a:t>
                      </a:r>
                      <a:endParaRPr lang="en-US" sz="1200" b="1" i="0" u="none" strike="noStrike" dirty="0">
                        <a:solidFill>
                          <a:schemeClr val="bg1"/>
                        </a:solidFill>
                        <a:effectLst/>
                        <a:latin typeface="+mn-lt"/>
                      </a:endParaRPr>
                    </a:p>
                  </a:txBody>
                  <a:tcPr marL="9525" marR="9525" marT="9525" marB="0" anchor="ctr">
                    <a:solidFill>
                      <a:schemeClr val="accent1"/>
                    </a:solidFill>
                  </a:tcPr>
                </a:tc>
                <a:tc>
                  <a:txBody>
                    <a:bodyPr/>
                    <a:lstStyle/>
                    <a:p>
                      <a:pPr algn="ctr" fontAlgn="ctr"/>
                      <a:r>
                        <a:rPr lang="en-US" sz="1200" b="1" u="none" strike="noStrike" dirty="0">
                          <a:solidFill>
                            <a:schemeClr val="bg1"/>
                          </a:solidFill>
                          <a:effectLst/>
                          <a:latin typeface="+mn-lt"/>
                        </a:rPr>
                        <a:t>Counties</a:t>
                      </a:r>
                      <a:endParaRPr lang="en-US" sz="1200" b="1" i="0" u="none" strike="noStrike" dirty="0">
                        <a:solidFill>
                          <a:schemeClr val="bg1"/>
                        </a:solidFill>
                        <a:effectLst/>
                        <a:latin typeface="+mn-lt"/>
                      </a:endParaRPr>
                    </a:p>
                  </a:txBody>
                  <a:tcPr marL="9525" marR="9525" marT="9525" marB="0" anchor="ctr">
                    <a:solidFill>
                      <a:schemeClr val="accent1"/>
                    </a:solidFill>
                  </a:tcPr>
                </a:tc>
                <a:extLst>
                  <a:ext uri="{0D108BD9-81ED-4DB2-BD59-A6C34878D82A}">
                    <a16:rowId xmlns:a16="http://schemas.microsoft.com/office/drawing/2014/main" val="1235156207"/>
                  </a:ext>
                </a:extLst>
              </a:tr>
              <a:tr h="492586">
                <a:tc>
                  <a:txBody>
                    <a:bodyPr/>
                    <a:lstStyle/>
                    <a:p>
                      <a:pPr algn="ctr" fontAlgn="b">
                        <a:buNone/>
                      </a:pPr>
                      <a:r>
                        <a:rPr lang="en-US" sz="1200" u="none" strike="noStrike" dirty="0">
                          <a:solidFill>
                            <a:schemeClr val="tx2"/>
                          </a:solidFill>
                          <a:effectLst/>
                        </a:rPr>
                        <a:t>Install a second circuit by rebuilding the existing Gunter Switch to Collin Switch 138-kV line to create the Gunter Switch to Collin 138-kV double-circuit line, ~ 16.4 miles</a:t>
                      </a:r>
                      <a:endParaRPr lang="en-US" sz="1200" b="0" i="0" u="none" strike="noStrike" dirty="0">
                        <a:solidFill>
                          <a:schemeClr val="tx2"/>
                        </a:solidFill>
                        <a:effectLst/>
                        <a:latin typeface="Calibri" panose="020F0502020204030204" pitchFamily="34" charset="0"/>
                      </a:endParaRPr>
                    </a:p>
                  </a:txBody>
                  <a:tcPr marL="6157" marR="6157" marT="6157" marB="0" anchor="ctr"/>
                </a:tc>
                <a:tc>
                  <a:txBody>
                    <a:bodyPr/>
                    <a:lstStyle/>
                    <a:p>
                      <a:pPr algn="ctr" fontAlgn="b">
                        <a:buNone/>
                      </a:pPr>
                      <a:r>
                        <a:rPr lang="en-US" sz="1200" u="none" strike="noStrike" dirty="0">
                          <a:solidFill>
                            <a:schemeClr val="tx2"/>
                          </a:solidFill>
                          <a:effectLst/>
                        </a:rPr>
                        <a:t>2024-NC76</a:t>
                      </a:r>
                      <a:endParaRPr lang="en-US" sz="1200" b="0" i="0" u="none" strike="noStrike" dirty="0">
                        <a:solidFill>
                          <a:schemeClr val="tx2"/>
                        </a:solidFill>
                        <a:effectLst/>
                        <a:latin typeface="Calibri" panose="020F0502020204030204" pitchFamily="34" charset="0"/>
                      </a:endParaRPr>
                    </a:p>
                  </a:txBody>
                  <a:tcPr marL="6157" marR="6157" marT="6157" marB="0" anchor="ctr"/>
                </a:tc>
                <a:tc>
                  <a:txBody>
                    <a:bodyPr/>
                    <a:lstStyle/>
                    <a:p>
                      <a:pPr algn="ctr" fontAlgn="b">
                        <a:buNone/>
                      </a:pPr>
                      <a:r>
                        <a:rPr lang="en-US" sz="1200" u="none" strike="noStrike" dirty="0">
                          <a:solidFill>
                            <a:schemeClr val="tx2"/>
                          </a:solidFill>
                          <a:effectLst/>
                        </a:rPr>
                        <a:t>Collin and Grayson</a:t>
                      </a:r>
                      <a:endParaRPr lang="en-US" sz="1200" b="0" i="0" u="none" strike="noStrike" dirty="0">
                        <a:solidFill>
                          <a:schemeClr val="tx2"/>
                        </a:solidFill>
                        <a:effectLst/>
                        <a:latin typeface="Calibri" panose="020F0502020204030204" pitchFamily="34" charset="0"/>
                      </a:endParaRPr>
                    </a:p>
                  </a:txBody>
                  <a:tcPr marL="6157" marR="6157" marT="6157" marB="0" anchor="ctr"/>
                </a:tc>
                <a:extLst>
                  <a:ext uri="{0D108BD9-81ED-4DB2-BD59-A6C34878D82A}">
                    <a16:rowId xmlns:a16="http://schemas.microsoft.com/office/drawing/2014/main" val="1082988566"/>
                  </a:ext>
                </a:extLst>
              </a:tr>
            </a:tbl>
          </a:graphicData>
        </a:graphic>
      </p:graphicFrame>
    </p:spTree>
    <p:extLst>
      <p:ext uri="{BB962C8B-B14F-4D97-AF65-F5344CB8AC3E}">
        <p14:creationId xmlns:p14="http://schemas.microsoft.com/office/powerpoint/2010/main" val="2367214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EAAC8F-F9AA-EA62-6AC7-12751D7B35CD}"/>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685A4972-7302-0D1F-1AA8-1F0585FDE7D7}"/>
              </a:ext>
            </a:extLst>
          </p:cNvPr>
          <p:cNvSpPr>
            <a:spLocks noGrp="1"/>
          </p:cNvSpPr>
          <p:nvPr>
            <p:ph type="title"/>
          </p:nvPr>
        </p:nvSpPr>
        <p:spPr/>
        <p:txBody>
          <a:bodyPr/>
          <a:lstStyle/>
          <a:p>
            <a:r>
              <a:rPr lang="en-US" dirty="0"/>
              <a:t>Appendix B: ERCOT Recommendation</a:t>
            </a:r>
            <a:endParaRPr lang="en-US" dirty="0">
              <a:highlight>
                <a:srgbClr val="FFFF00"/>
              </a:highlight>
            </a:endParaRPr>
          </a:p>
        </p:txBody>
      </p:sp>
      <p:sp>
        <p:nvSpPr>
          <p:cNvPr id="2" name="Slide Number Placeholder 1">
            <a:extLst>
              <a:ext uri="{FF2B5EF4-FFF2-40B4-BE49-F238E27FC236}">
                <a16:creationId xmlns:a16="http://schemas.microsoft.com/office/drawing/2014/main" id="{81B839F8-7D17-F9BC-DC6C-6C35BA9F6CC6}"/>
              </a:ext>
            </a:extLst>
          </p:cNvPr>
          <p:cNvSpPr>
            <a:spLocks noGrp="1"/>
          </p:cNvSpPr>
          <p:nvPr>
            <p:ph type="sldNum" sz="quarter" idx="12"/>
          </p:nvPr>
        </p:nvSpPr>
        <p:spPr/>
        <p:txBody>
          <a:bodyPr/>
          <a:lstStyle/>
          <a:p>
            <a:fld id="{1D93BD3E-1E9A-4970-A6F7-E7AC52762E0C}" type="slidenum">
              <a:rPr lang="en-US" smtClean="0"/>
              <a:pPr/>
              <a:t>19</a:t>
            </a:fld>
            <a:endParaRPr lang="en-US" dirty="0"/>
          </a:p>
        </p:txBody>
      </p:sp>
      <p:sp>
        <p:nvSpPr>
          <p:cNvPr id="4" name="TextBox 3">
            <a:extLst>
              <a:ext uri="{FF2B5EF4-FFF2-40B4-BE49-F238E27FC236}">
                <a16:creationId xmlns:a16="http://schemas.microsoft.com/office/drawing/2014/main" id="{41A2CB4B-F7C6-CBE5-F39D-FB90FB9D5CD7}"/>
              </a:ext>
            </a:extLst>
          </p:cNvPr>
          <p:cNvSpPr txBox="1"/>
          <p:nvPr/>
        </p:nvSpPr>
        <p:spPr>
          <a:xfrm>
            <a:off x="324464" y="914400"/>
            <a:ext cx="11543071" cy="5840060"/>
          </a:xfrm>
          <a:prstGeom prst="rect">
            <a:avLst/>
          </a:prstGeom>
          <a:noFill/>
        </p:spPr>
        <p:txBody>
          <a:bodyPr wrap="square">
            <a:spAutoFit/>
          </a:bodyPr>
          <a:lstStyle/>
          <a:p>
            <a:pPr marL="0" lvl="1">
              <a:spcAft>
                <a:spcPts val="600"/>
              </a:spcAft>
              <a:defRPr/>
            </a:pPr>
            <a:r>
              <a:rPr lang="en-US" sz="1600" dirty="0"/>
              <a:t>Rebuild the existing Venus Switch to Old Country Switch 345-kV double-circuit transmission line, on double-circuit-capable structures with both circuits in place, using a conductor rated at 5000 A or greater; increase the existing normal and emergency ratings of 1072 MVA to at least 1912 MVA (due to the limit of existing 3200 A terminal equipment), for approximately 15.9 miles/circuit</a:t>
            </a:r>
          </a:p>
          <a:p>
            <a:pPr marL="548640" lvl="1" indent="-182880">
              <a:spcBef>
                <a:spcPts val="300"/>
              </a:spcBef>
              <a:spcAft>
                <a:spcPts val="300"/>
              </a:spcAft>
              <a:buFont typeface="Arial" panose="020B0604020202020204" pitchFamily="34" charset="0"/>
              <a:buChar char="•"/>
              <a:defRPr/>
            </a:pPr>
            <a:r>
              <a:rPr lang="en-US" sz="1400" dirty="0"/>
              <a:t>The existing infrastructure is from 1970s</a:t>
            </a:r>
          </a:p>
          <a:p>
            <a:pPr marL="0" lvl="1">
              <a:spcAft>
                <a:spcPts val="600"/>
              </a:spcAft>
              <a:defRPr/>
            </a:pPr>
            <a:r>
              <a:rPr lang="en-US" sz="1600" dirty="0"/>
              <a:t>Rebuild the existing Notus Switch to Old Country Switch 345-kV double-circuit transmission line, on double-circuit-capable structures with both circuits in place, using a conductor rated at 5000 A or greater; increase the existing normal and emergency ratings of 1072 MVA to at least 2987 MVA, for approximately 14.8 miles/circuit</a:t>
            </a:r>
          </a:p>
          <a:p>
            <a:pPr marL="548640" lvl="1" indent="-182880">
              <a:spcBef>
                <a:spcPts val="300"/>
              </a:spcBef>
              <a:spcAft>
                <a:spcPts val="300"/>
              </a:spcAft>
              <a:buFont typeface="Arial" panose="020B0604020202020204" pitchFamily="34" charset="0"/>
              <a:buChar char="•"/>
              <a:defRPr/>
            </a:pPr>
            <a:r>
              <a:rPr lang="en-US" sz="1400" dirty="0"/>
              <a:t>The existing infrastructure is from 1970s</a:t>
            </a:r>
          </a:p>
          <a:p>
            <a:pPr marL="0" lvl="1">
              <a:spcAft>
                <a:spcPts val="600"/>
              </a:spcAft>
              <a:defRPr/>
            </a:pPr>
            <a:r>
              <a:rPr lang="en-US" sz="1600" dirty="0"/>
              <a:t>Rebuild the existing Hagansport (fka Monticello Tap) Switch to Sulphur Springs East Tap 138- kV transmission line section, on double-circuit-capable structures with one circuit in place, using a conductor rated at 2569 A or greater; increase the existing normal and emergency ratings of 186 MVA to at least 614 MVA, for approximately 20.6 miles </a:t>
            </a:r>
          </a:p>
          <a:p>
            <a:pPr marL="548640" lvl="1" indent="-182880">
              <a:spcBef>
                <a:spcPts val="300"/>
              </a:spcBef>
              <a:spcAft>
                <a:spcPts val="300"/>
              </a:spcAft>
              <a:buFont typeface="Arial" panose="020B0604020202020204" pitchFamily="34" charset="0"/>
              <a:buChar char="•"/>
              <a:defRPr/>
            </a:pPr>
            <a:r>
              <a:rPr lang="en-US" sz="1400" dirty="0"/>
              <a:t>The existing infrastructure is from 1950s</a:t>
            </a:r>
          </a:p>
          <a:p>
            <a:pPr marL="0" lvl="1">
              <a:spcAft>
                <a:spcPts val="600"/>
              </a:spcAft>
              <a:defRPr/>
            </a:pPr>
            <a:r>
              <a:rPr lang="en-US" sz="1600" dirty="0"/>
              <a:t>Reconductor the existing Monticello Switch to Cash Switch 345-kV transmission line (which is part of an existing 345 kV double-circuit transmission line) using a conductor rated at 3200 A or greater; increase the existing normal and emergency ratings of 1072 MVA to at least 1912 MVA, for approximately 62.3 miles</a:t>
            </a:r>
          </a:p>
          <a:p>
            <a:pPr marL="548640" lvl="1" indent="-182880">
              <a:spcBef>
                <a:spcPts val="300"/>
              </a:spcBef>
              <a:spcAft>
                <a:spcPts val="300"/>
              </a:spcAft>
              <a:buFont typeface="Arial" panose="020B0604020202020204" pitchFamily="34" charset="0"/>
              <a:buChar char="•"/>
              <a:defRPr/>
            </a:pPr>
            <a:r>
              <a:rPr lang="en-US" sz="1400" dirty="0"/>
              <a:t>The existing infrastructure is from 1960s</a:t>
            </a:r>
          </a:p>
          <a:p>
            <a:pPr marL="0" lvl="1">
              <a:spcAft>
                <a:spcPts val="600"/>
              </a:spcAft>
              <a:defRPr/>
            </a:pPr>
            <a:r>
              <a:rPr lang="en-US" sz="1600" dirty="0"/>
              <a:t>Rebuild the existing Valley Switch to Progress Park Switch 138-kV transmission line, on double-circuit-capable structures with one circuit in place, using a conductor rated at 3200 A or greater; increase the existing normal and emergency ratings of 326 MVA to at least 764 MVA, for approximately 15.6 miles</a:t>
            </a:r>
          </a:p>
          <a:p>
            <a:pPr marL="548640" lvl="1" indent="-182880">
              <a:spcBef>
                <a:spcPts val="300"/>
              </a:spcBef>
              <a:spcAft>
                <a:spcPts val="300"/>
              </a:spcAft>
              <a:buFont typeface="Arial" panose="020B0604020202020204" pitchFamily="34" charset="0"/>
              <a:buChar char="•"/>
              <a:defRPr/>
            </a:pPr>
            <a:r>
              <a:rPr lang="en-US" sz="1400" dirty="0"/>
              <a:t>The existing infrastructure is from 1960s</a:t>
            </a:r>
          </a:p>
        </p:txBody>
      </p:sp>
    </p:spTree>
    <p:extLst>
      <p:ext uri="{BB962C8B-B14F-4D97-AF65-F5344CB8AC3E}">
        <p14:creationId xmlns:p14="http://schemas.microsoft.com/office/powerpoint/2010/main" val="5548351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7300" y="457200"/>
            <a:ext cx="10401300" cy="914400"/>
          </a:xfrm>
        </p:spPr>
        <p:txBody>
          <a:bodyPr/>
          <a:lstStyle/>
          <a:p>
            <a:r>
              <a:rPr lang="en-US" dirty="0"/>
              <a:t>Overview</a:t>
            </a:r>
            <a:br>
              <a:rPr lang="en-US" dirty="0"/>
            </a:br>
            <a:endParaRPr lang="en-US" dirty="0"/>
          </a:p>
        </p:txBody>
      </p:sp>
      <p:sp>
        <p:nvSpPr>
          <p:cNvPr id="4" name="Slide Number Placeholder 3"/>
          <p:cNvSpPr>
            <a:spLocks noGrp="1"/>
          </p:cNvSpPr>
          <p:nvPr>
            <p:ph type="sldNum" sz="quarter" idx="12"/>
          </p:nvPr>
        </p:nvSpPr>
        <p:spPr>
          <a:xfrm>
            <a:off x="11658600" y="6356350"/>
            <a:ext cx="533400" cy="365125"/>
          </a:xfrm>
        </p:spPr>
        <p:txBody>
          <a:bodyPr>
            <a:normAutofit/>
          </a:bodyPr>
          <a:lstStyle/>
          <a:p>
            <a:fld id="{1D93BD3E-1E9A-4970-A6F7-E7AC52762E0C}" type="slidenum">
              <a:rPr lang="en-US" smtClean="0"/>
              <a:pPr/>
              <a:t>2</a:t>
            </a:fld>
            <a:endParaRPr lang="en-US" dirty="0"/>
          </a:p>
        </p:txBody>
      </p:sp>
      <p:sp>
        <p:nvSpPr>
          <p:cNvPr id="3" name="Content Placeholder 2"/>
          <p:cNvSpPr>
            <a:spLocks noGrp="1"/>
          </p:cNvSpPr>
          <p:nvPr>
            <p:ph type="body" sz="quarter" idx="16"/>
          </p:nvPr>
        </p:nvSpPr>
        <p:spPr>
          <a:xfrm>
            <a:off x="409575" y="914400"/>
            <a:ext cx="11372850" cy="1796640"/>
          </a:xfrm>
          <a:ln>
            <a:noFill/>
          </a:ln>
        </p:spPr>
        <p:txBody>
          <a:bodyPr/>
          <a:lstStyle/>
          <a:p>
            <a:r>
              <a:rPr lang="en-US" dirty="0"/>
              <a:t>Oncor Electric Delivery Company LLC (Oncor) submitted the Set 1 North and Central Texas Reliability Project (25RPG040) for Electric Reliability Council of Texas’ (ERCOT) Reginal Planning Group (RPG) review in November 2025.</a:t>
            </a:r>
          </a:p>
          <a:p>
            <a:r>
              <a:rPr lang="en-US" dirty="0"/>
              <a:t>Oncor submitted the Set 2 North and Central Texas Reliability Project (25RPG042) for ERCOT’s RPG review in November 2025.</a:t>
            </a:r>
          </a:p>
          <a:p>
            <a:r>
              <a:rPr lang="en-US" dirty="0"/>
              <a:t>.</a:t>
            </a:r>
          </a:p>
          <a:p>
            <a:endParaRPr lang="en-US" dirty="0"/>
          </a:p>
        </p:txBody>
      </p:sp>
      <p:sp>
        <p:nvSpPr>
          <p:cNvPr id="5" name="Content Placeholder 2">
            <a:extLst>
              <a:ext uri="{FF2B5EF4-FFF2-40B4-BE49-F238E27FC236}">
                <a16:creationId xmlns:a16="http://schemas.microsoft.com/office/drawing/2014/main" id="{CE07E9C6-A609-966C-EFF8-B917B8297762}"/>
              </a:ext>
            </a:extLst>
          </p:cNvPr>
          <p:cNvSpPr txBox="1">
            <a:spLocks/>
          </p:cNvSpPr>
          <p:nvPr/>
        </p:nvSpPr>
        <p:spPr>
          <a:xfrm>
            <a:off x="340749" y="2736749"/>
            <a:ext cx="5152104" cy="3959941"/>
          </a:xfrm>
          <a:prstGeom prst="rect">
            <a:avLst/>
          </a:prstGeom>
          <a:ln>
            <a:noFill/>
          </a:ln>
        </p:spPr>
        <p:txBody>
          <a:bodyPr vert="horz" wrap="square" lIns="0" tIns="0" rIns="0" bIns="0" rtlCol="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22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8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6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2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US" dirty="0"/>
              <a:t>The Tier 1 Oncor proposed project submission 25RPG040 was estimated to cost $1.798 billion and will require a Convenience and Necessity (CCN).</a:t>
            </a:r>
          </a:p>
          <a:p>
            <a:pPr lvl="1"/>
            <a:r>
              <a:rPr lang="en-US" dirty="0"/>
              <a:t>The Tier 1 Oncor proposed project submission 25RPG042 was estimated to cost $1.330 billion and will require a Convenience and Necessity (CCN).</a:t>
            </a:r>
          </a:p>
          <a:p>
            <a:pPr lvl="1"/>
            <a:r>
              <a:rPr lang="en-US" dirty="0"/>
              <a:t>Address reliability issues in the North, North Central, and East Weather Zones.</a:t>
            </a:r>
          </a:p>
          <a:p>
            <a:pPr lvl="1"/>
            <a:r>
              <a:rPr lang="en-US" dirty="0"/>
              <a:t>ERCOT conducted a single ERCOT Independent Review (EIR) for these two projects.</a:t>
            </a:r>
          </a:p>
        </p:txBody>
      </p:sp>
      <p:pic>
        <p:nvPicPr>
          <p:cNvPr id="7" name="Picture 6">
            <a:extLst>
              <a:ext uri="{FF2B5EF4-FFF2-40B4-BE49-F238E27FC236}">
                <a16:creationId xmlns:a16="http://schemas.microsoft.com/office/drawing/2014/main" id="{E06E7DBD-69AA-1C02-564A-0937C35BA232}"/>
              </a:ext>
            </a:extLst>
          </p:cNvPr>
          <p:cNvPicPr>
            <a:picLocks noChangeAspect="1"/>
          </p:cNvPicPr>
          <p:nvPr/>
        </p:nvPicPr>
        <p:blipFill>
          <a:blip r:embed="rId3"/>
          <a:stretch>
            <a:fillRect/>
          </a:stretch>
        </p:blipFill>
        <p:spPr>
          <a:xfrm>
            <a:off x="6457950" y="2711040"/>
            <a:ext cx="4466303" cy="3901335"/>
          </a:xfrm>
          <a:prstGeom prst="rect">
            <a:avLst/>
          </a:prstGeom>
        </p:spPr>
      </p:pic>
    </p:spTree>
    <p:extLst>
      <p:ext uri="{BB962C8B-B14F-4D97-AF65-F5344CB8AC3E}">
        <p14:creationId xmlns:p14="http://schemas.microsoft.com/office/powerpoint/2010/main" val="7592304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E692C8-A499-2A03-D462-5E99DD74A655}"/>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5F33E78A-978C-E44D-5B9D-01B47D61E73E}"/>
              </a:ext>
            </a:extLst>
          </p:cNvPr>
          <p:cNvSpPr>
            <a:spLocks noGrp="1"/>
          </p:cNvSpPr>
          <p:nvPr>
            <p:ph type="title"/>
          </p:nvPr>
        </p:nvSpPr>
        <p:spPr/>
        <p:txBody>
          <a:bodyPr/>
          <a:lstStyle/>
          <a:p>
            <a:r>
              <a:rPr lang="en-US" dirty="0"/>
              <a:t>Appendix B: ERCOT Recommendation (cont.)</a:t>
            </a:r>
            <a:endParaRPr lang="en-US" dirty="0">
              <a:highlight>
                <a:srgbClr val="FFFF00"/>
              </a:highlight>
            </a:endParaRPr>
          </a:p>
        </p:txBody>
      </p:sp>
      <p:sp>
        <p:nvSpPr>
          <p:cNvPr id="2" name="Slide Number Placeholder 1">
            <a:extLst>
              <a:ext uri="{FF2B5EF4-FFF2-40B4-BE49-F238E27FC236}">
                <a16:creationId xmlns:a16="http://schemas.microsoft.com/office/drawing/2014/main" id="{6847A63C-8601-B209-552C-F95F717E46AF}"/>
              </a:ext>
            </a:extLst>
          </p:cNvPr>
          <p:cNvSpPr>
            <a:spLocks noGrp="1"/>
          </p:cNvSpPr>
          <p:nvPr>
            <p:ph type="sldNum" sz="quarter" idx="12"/>
          </p:nvPr>
        </p:nvSpPr>
        <p:spPr/>
        <p:txBody>
          <a:bodyPr/>
          <a:lstStyle/>
          <a:p>
            <a:fld id="{1D93BD3E-1E9A-4970-A6F7-E7AC52762E0C}" type="slidenum">
              <a:rPr lang="en-US" smtClean="0"/>
              <a:pPr/>
              <a:t>20</a:t>
            </a:fld>
            <a:endParaRPr lang="en-US" dirty="0"/>
          </a:p>
        </p:txBody>
      </p:sp>
      <p:sp>
        <p:nvSpPr>
          <p:cNvPr id="4" name="TextBox 3">
            <a:extLst>
              <a:ext uri="{FF2B5EF4-FFF2-40B4-BE49-F238E27FC236}">
                <a16:creationId xmlns:a16="http://schemas.microsoft.com/office/drawing/2014/main" id="{D008E221-1C1B-80ED-0321-8853B029348D}"/>
              </a:ext>
            </a:extLst>
          </p:cNvPr>
          <p:cNvSpPr txBox="1"/>
          <p:nvPr/>
        </p:nvSpPr>
        <p:spPr>
          <a:xfrm>
            <a:off x="324464" y="914400"/>
            <a:ext cx="11543071" cy="5778505"/>
          </a:xfrm>
          <a:prstGeom prst="rect">
            <a:avLst/>
          </a:prstGeom>
          <a:noFill/>
        </p:spPr>
        <p:txBody>
          <a:bodyPr wrap="square">
            <a:spAutoFit/>
          </a:bodyPr>
          <a:lstStyle/>
          <a:p>
            <a:pPr marL="0" lvl="1">
              <a:spcBef>
                <a:spcPts val="300"/>
              </a:spcBef>
              <a:spcAft>
                <a:spcPts val="600"/>
              </a:spcAft>
              <a:defRPr/>
            </a:pPr>
            <a:r>
              <a:rPr lang="en-US" sz="1600" dirty="0"/>
              <a:t>Rebuild the existing Cleburne 138-kV Switch by installing six 138-kV, 3200 A circuit breakers in a breaker-and-a-half bus arrangement</a:t>
            </a:r>
          </a:p>
          <a:p>
            <a:pPr marL="0" lvl="1">
              <a:spcBef>
                <a:spcPts val="300"/>
              </a:spcBef>
              <a:spcAft>
                <a:spcPts val="600"/>
              </a:spcAft>
              <a:defRPr/>
            </a:pPr>
            <a:r>
              <a:rPr lang="en-US" sz="1600" dirty="0"/>
              <a:t>Rebuild the existing Cleburne Switch to Venus 138-kV transmission line section, on double-circuit-capable structures with one circuit in place, using a conductor rated at 3200 A or greater; increase the existing normal and emergency ratings of 214 MVA to at least 764 MVA, for approximately 19.5 miles</a:t>
            </a:r>
          </a:p>
          <a:p>
            <a:pPr marL="548640" lvl="1" indent="-182880">
              <a:spcBef>
                <a:spcPts val="300"/>
              </a:spcBef>
              <a:spcAft>
                <a:spcPts val="300"/>
              </a:spcAft>
              <a:buFont typeface="Arial" panose="020B0604020202020204" pitchFamily="34" charset="0"/>
              <a:buChar char="•"/>
              <a:defRPr/>
            </a:pPr>
            <a:r>
              <a:rPr lang="en-US" sz="1400" dirty="0"/>
              <a:t>The existing infrastructure is from 1980s</a:t>
            </a:r>
          </a:p>
          <a:p>
            <a:pPr marL="0" lvl="1">
              <a:spcBef>
                <a:spcPts val="300"/>
              </a:spcBef>
              <a:spcAft>
                <a:spcPts val="600"/>
              </a:spcAft>
              <a:defRPr/>
            </a:pPr>
            <a:r>
              <a:rPr lang="en-US" sz="1600" dirty="0"/>
              <a:t>Rebuild the existing Red Hill Switch to Rio Vista Tap 138-kV transmission line section, on double-circuit-capable structures with one circuit in place, using a conductor rated at 3200 A or greater; increase the existing normal and emergency ratings of 186 MVA to at least 764 MVA, for approximately 6.6 miles</a:t>
            </a:r>
          </a:p>
          <a:p>
            <a:pPr marL="548640" lvl="1" indent="-182880">
              <a:spcBef>
                <a:spcPts val="300"/>
              </a:spcBef>
              <a:spcAft>
                <a:spcPts val="300"/>
              </a:spcAft>
              <a:buFont typeface="Arial" panose="020B0604020202020204" pitchFamily="34" charset="0"/>
              <a:buChar char="•"/>
              <a:defRPr/>
            </a:pPr>
            <a:r>
              <a:rPr lang="en-US" sz="1400" dirty="0"/>
              <a:t>The existing infrastructure is from 1950s</a:t>
            </a:r>
          </a:p>
          <a:p>
            <a:pPr marL="0" lvl="1">
              <a:spcBef>
                <a:spcPts val="300"/>
              </a:spcBef>
              <a:spcAft>
                <a:spcPts val="600"/>
              </a:spcAft>
              <a:defRPr/>
            </a:pPr>
            <a:r>
              <a:rPr lang="en-US" sz="1600" dirty="0"/>
              <a:t>Rebuild the existing Commerce Switch to Crossroads Switch 138-kV transmission line (which is part of an existing 138 kV double-circuit transmission line) using a conductor rated at 3200 A or greater; increase the existing normal and emergency ratings of 250 MVA to at least 764 MVA, for approximately 22.1 miles</a:t>
            </a:r>
          </a:p>
          <a:p>
            <a:pPr marL="548640" lvl="1" indent="-182880">
              <a:spcBef>
                <a:spcPts val="300"/>
              </a:spcBef>
              <a:spcAft>
                <a:spcPts val="300"/>
              </a:spcAft>
              <a:buFont typeface="Arial" panose="020B0604020202020204" pitchFamily="34" charset="0"/>
              <a:buChar char="•"/>
              <a:defRPr/>
            </a:pPr>
            <a:r>
              <a:rPr lang="en-US" sz="1400" dirty="0"/>
              <a:t>The existing infrastructure is from 2000s</a:t>
            </a:r>
          </a:p>
          <a:p>
            <a:pPr marL="0" lvl="1">
              <a:spcBef>
                <a:spcPts val="300"/>
              </a:spcBef>
              <a:spcAft>
                <a:spcPts val="600"/>
              </a:spcAft>
              <a:defRPr/>
            </a:pPr>
            <a:r>
              <a:rPr lang="en-US" sz="1600" dirty="0"/>
              <a:t>Rebuild the existing Valley Switch to Valley South Switch 345-kV transmission line, on double-circuit-capable structures with one circuit in place, using a conductor rated at 3200 A or greater; increase the existing normal and emergency ratings of 1631 MVA to at least 2987 MVA, for approximately 0.9 miles</a:t>
            </a:r>
          </a:p>
          <a:p>
            <a:pPr marL="548640" lvl="1" indent="-182880">
              <a:spcBef>
                <a:spcPts val="300"/>
              </a:spcBef>
              <a:spcAft>
                <a:spcPts val="300"/>
              </a:spcAft>
              <a:buFont typeface="Arial" panose="020B0604020202020204" pitchFamily="34" charset="0"/>
              <a:buChar char="•"/>
              <a:defRPr/>
            </a:pPr>
            <a:r>
              <a:rPr lang="en-US" sz="1400" dirty="0"/>
              <a:t>The existing infrastructure is from 2000s</a:t>
            </a:r>
          </a:p>
          <a:p>
            <a:pPr marL="0" lvl="1">
              <a:spcBef>
                <a:spcPts val="300"/>
              </a:spcBef>
              <a:spcAft>
                <a:spcPts val="600"/>
              </a:spcAft>
              <a:defRPr/>
            </a:pPr>
            <a:r>
              <a:rPr lang="en-US" sz="1600" dirty="0"/>
              <a:t>Rebuild the existing Valley 345-kV Switch by installing eight 345-kV, 5000 A circuit breakers in a breaker-and-a-half bus arrangement</a:t>
            </a:r>
          </a:p>
        </p:txBody>
      </p:sp>
    </p:spTree>
    <p:extLst>
      <p:ext uri="{BB962C8B-B14F-4D97-AF65-F5344CB8AC3E}">
        <p14:creationId xmlns:p14="http://schemas.microsoft.com/office/powerpoint/2010/main" val="11600680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B624A-512A-FBF0-B426-D4624E6F9574}"/>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DB55BBC-CABE-85B0-E6BE-11B5BA1281FB}"/>
              </a:ext>
            </a:extLst>
          </p:cNvPr>
          <p:cNvSpPr>
            <a:spLocks noGrp="1"/>
          </p:cNvSpPr>
          <p:nvPr>
            <p:ph type="title"/>
          </p:nvPr>
        </p:nvSpPr>
        <p:spPr/>
        <p:txBody>
          <a:bodyPr/>
          <a:lstStyle/>
          <a:p>
            <a:r>
              <a:rPr lang="en-US" dirty="0"/>
              <a:t>Appendix B: ERCOT Recommendation (cont.)</a:t>
            </a:r>
            <a:endParaRPr lang="en-US" dirty="0">
              <a:highlight>
                <a:srgbClr val="FFFF00"/>
              </a:highlight>
            </a:endParaRPr>
          </a:p>
        </p:txBody>
      </p:sp>
      <p:sp>
        <p:nvSpPr>
          <p:cNvPr id="2" name="Slide Number Placeholder 1">
            <a:extLst>
              <a:ext uri="{FF2B5EF4-FFF2-40B4-BE49-F238E27FC236}">
                <a16:creationId xmlns:a16="http://schemas.microsoft.com/office/drawing/2014/main" id="{0E664827-B7A0-5463-4930-D965ADAC9D3C}"/>
              </a:ext>
            </a:extLst>
          </p:cNvPr>
          <p:cNvSpPr>
            <a:spLocks noGrp="1"/>
          </p:cNvSpPr>
          <p:nvPr>
            <p:ph type="sldNum" sz="quarter" idx="12"/>
          </p:nvPr>
        </p:nvSpPr>
        <p:spPr/>
        <p:txBody>
          <a:bodyPr/>
          <a:lstStyle/>
          <a:p>
            <a:fld id="{1D93BD3E-1E9A-4970-A6F7-E7AC52762E0C}" type="slidenum">
              <a:rPr lang="en-US" smtClean="0"/>
              <a:pPr/>
              <a:t>21</a:t>
            </a:fld>
            <a:endParaRPr lang="en-US" dirty="0"/>
          </a:p>
        </p:txBody>
      </p:sp>
      <p:sp>
        <p:nvSpPr>
          <p:cNvPr id="4" name="TextBox 3">
            <a:extLst>
              <a:ext uri="{FF2B5EF4-FFF2-40B4-BE49-F238E27FC236}">
                <a16:creationId xmlns:a16="http://schemas.microsoft.com/office/drawing/2014/main" id="{F687225F-3A6B-84EB-EDC2-D5554630623D}"/>
              </a:ext>
            </a:extLst>
          </p:cNvPr>
          <p:cNvSpPr txBox="1"/>
          <p:nvPr/>
        </p:nvSpPr>
        <p:spPr>
          <a:xfrm>
            <a:off x="324464" y="914400"/>
            <a:ext cx="11543071" cy="6001643"/>
          </a:xfrm>
          <a:prstGeom prst="rect">
            <a:avLst/>
          </a:prstGeom>
          <a:noFill/>
        </p:spPr>
        <p:txBody>
          <a:bodyPr wrap="square">
            <a:spAutoFit/>
          </a:bodyPr>
          <a:lstStyle/>
          <a:p>
            <a:pPr marL="0" lvl="1">
              <a:spcBef>
                <a:spcPts val="300"/>
              </a:spcBef>
              <a:spcAft>
                <a:spcPts val="600"/>
              </a:spcAft>
              <a:defRPr/>
            </a:pPr>
            <a:r>
              <a:rPr lang="en-US" sz="1600" dirty="0"/>
              <a:t>Rebuild the existing Anna 345-kV Switch by installing twelve 345-kV, 5000 A circuit breakers in a breaker-and-a-half bus arrangement</a:t>
            </a:r>
          </a:p>
          <a:p>
            <a:pPr marL="0" lvl="1">
              <a:spcBef>
                <a:spcPts val="300"/>
              </a:spcBef>
              <a:spcAft>
                <a:spcPts val="600"/>
              </a:spcAft>
              <a:defRPr/>
            </a:pPr>
            <a:r>
              <a:rPr lang="en-US" sz="1600" dirty="0"/>
              <a:t>Rebuild the existing Anna Switch to Valley Switch 345-kV transmission line section, on double-circuit-capable structures with one circuit in place, using a conductor rated at 5000 A or greater; increase the existing normal and emergency ratings of 1912 MVA to at least 2987 MVA, for approximately 26.6 miles/circuit</a:t>
            </a:r>
          </a:p>
          <a:p>
            <a:pPr marL="548640" lvl="1" indent="-182880">
              <a:spcBef>
                <a:spcPts val="300"/>
              </a:spcBef>
              <a:spcAft>
                <a:spcPts val="300"/>
              </a:spcAft>
              <a:buFont typeface="Arial" panose="020B0604020202020204" pitchFamily="34" charset="0"/>
              <a:buChar char="•"/>
              <a:defRPr/>
            </a:pPr>
            <a:r>
              <a:rPr lang="en-US" sz="1400" dirty="0"/>
              <a:t>The existing infrastructure is from 1960s</a:t>
            </a:r>
          </a:p>
          <a:p>
            <a:pPr marL="0" lvl="1">
              <a:spcBef>
                <a:spcPts val="300"/>
              </a:spcBef>
              <a:spcAft>
                <a:spcPts val="600"/>
              </a:spcAft>
              <a:defRPr/>
            </a:pPr>
            <a:r>
              <a:rPr lang="en-US" sz="1600" dirty="0"/>
              <a:t>Reconductor the existing Paris Switch to Valley South Switch 345-kV transmission line (which is part of an existing 345 kV double-circuit transmission line) using a conductor rated at 3200 A or greater; increase the existing normal and emergency ratings of 1072 MVA to at least 1912 MVA, for approximately 46.3 miles</a:t>
            </a:r>
          </a:p>
          <a:p>
            <a:pPr marL="548640" lvl="1" indent="-182880">
              <a:spcBef>
                <a:spcPts val="300"/>
              </a:spcBef>
              <a:spcAft>
                <a:spcPts val="300"/>
              </a:spcAft>
              <a:buFont typeface="Arial" panose="020B0604020202020204" pitchFamily="34" charset="0"/>
              <a:buChar char="•"/>
              <a:defRPr/>
            </a:pPr>
            <a:r>
              <a:rPr lang="en-US" sz="1400" dirty="0"/>
              <a:t>The existing infrastructure is from 2000s</a:t>
            </a:r>
          </a:p>
          <a:p>
            <a:pPr marL="0" lvl="1">
              <a:spcBef>
                <a:spcPts val="300"/>
              </a:spcBef>
              <a:spcAft>
                <a:spcPts val="600"/>
              </a:spcAft>
              <a:defRPr/>
            </a:pPr>
            <a:r>
              <a:rPr lang="en-US" sz="1600" dirty="0"/>
              <a:t>Establish a new Lavon 345-kV Switch by installing six 345-kV, 5000 A circuit breakers in a breaker-and-a-half bus arrangement and adding two 138-kV, 3200 A circuit breakers</a:t>
            </a:r>
          </a:p>
          <a:p>
            <a:pPr marL="548640" lvl="1" indent="-182880">
              <a:spcBef>
                <a:spcPts val="300"/>
              </a:spcBef>
              <a:spcAft>
                <a:spcPts val="300"/>
              </a:spcAft>
              <a:buFont typeface="Arial" panose="020B0604020202020204" pitchFamily="34" charset="0"/>
              <a:buChar char="•"/>
              <a:defRPr/>
            </a:pPr>
            <a:r>
              <a:rPr lang="en-US" sz="1400" dirty="0"/>
              <a:t>Terminate the existing Allen Switch to Royse Switch/Stouts Creek Switch 345-kV double-circuit transmission line into Lavon 345-kV Switch, which creates the new Allen Switch to Lavon Switch 345-kV double-circuit transmission line for approximately 11.9 miles/circuit (the north circuit will have normal and emergency ratings of 1072 MVA, the south circuit will have normal and emergency ratings of 1631 MVA) and the new Lavon Switch to Royse Switch/Stouts Creek Switch 345-kV double-circuit transmission line (the Lavon to Stouts Creek Switch circuit will have normal and emergency ratings of 1072 MVA for approximately 69 miles, the Lavon to Royse circuit will have normal and emergency ratings of 1631 MVA for approximately 10.9 miles);</a:t>
            </a:r>
          </a:p>
          <a:p>
            <a:pPr marL="548640" lvl="1" indent="-182880">
              <a:spcBef>
                <a:spcPts val="300"/>
              </a:spcBef>
              <a:spcAft>
                <a:spcPts val="300"/>
              </a:spcAft>
              <a:buFont typeface="Arial" panose="020B0604020202020204" pitchFamily="34" charset="0"/>
              <a:buChar char="•"/>
              <a:defRPr/>
            </a:pPr>
            <a:r>
              <a:rPr lang="en-US" sz="1400" dirty="0"/>
              <a:t>Install one new 345/138-kV autotransformer with normal and emergency ratings of at least 700 MVA and 750 MVA, respectively</a:t>
            </a:r>
          </a:p>
          <a:p>
            <a:pPr marL="0" lvl="1">
              <a:spcBef>
                <a:spcPts val="300"/>
              </a:spcBef>
              <a:spcAft>
                <a:spcPts val="600"/>
              </a:spcAft>
              <a:defRPr/>
            </a:pPr>
            <a:r>
              <a:rPr lang="en-US" sz="1600" dirty="0"/>
              <a:t>Construct a new Lavon Switch to Allen Switch 138-kV transmission line, on double-circuit-capable structures with one circuit in place, using a conductor rated at 3200 A or greater with normal and emergency ratings of at least 764 MVA, which will require a new ROW, for approximately 12.7 miles</a:t>
            </a:r>
          </a:p>
        </p:txBody>
      </p:sp>
    </p:spTree>
    <p:extLst>
      <p:ext uri="{BB962C8B-B14F-4D97-AF65-F5344CB8AC3E}">
        <p14:creationId xmlns:p14="http://schemas.microsoft.com/office/powerpoint/2010/main" val="37980921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58A41C-50C6-90BE-21A2-27F222EE87B6}"/>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C278AEAD-ED4C-F307-2FFD-0795DA4DAA7A}"/>
              </a:ext>
            </a:extLst>
          </p:cNvPr>
          <p:cNvSpPr>
            <a:spLocks noGrp="1"/>
          </p:cNvSpPr>
          <p:nvPr>
            <p:ph type="title"/>
          </p:nvPr>
        </p:nvSpPr>
        <p:spPr/>
        <p:txBody>
          <a:bodyPr/>
          <a:lstStyle/>
          <a:p>
            <a:r>
              <a:rPr lang="en-US" dirty="0"/>
              <a:t>Appendix B: ERCOT Recommendation (cont.)</a:t>
            </a:r>
            <a:endParaRPr lang="en-US" dirty="0">
              <a:highlight>
                <a:srgbClr val="FFFF00"/>
              </a:highlight>
            </a:endParaRPr>
          </a:p>
        </p:txBody>
      </p:sp>
      <p:sp>
        <p:nvSpPr>
          <p:cNvPr id="2" name="Slide Number Placeholder 1">
            <a:extLst>
              <a:ext uri="{FF2B5EF4-FFF2-40B4-BE49-F238E27FC236}">
                <a16:creationId xmlns:a16="http://schemas.microsoft.com/office/drawing/2014/main" id="{108DF417-86BC-7102-C2DB-9BCBD64E89C7}"/>
              </a:ext>
            </a:extLst>
          </p:cNvPr>
          <p:cNvSpPr>
            <a:spLocks noGrp="1"/>
          </p:cNvSpPr>
          <p:nvPr>
            <p:ph type="sldNum" sz="quarter" idx="12"/>
          </p:nvPr>
        </p:nvSpPr>
        <p:spPr/>
        <p:txBody>
          <a:bodyPr/>
          <a:lstStyle/>
          <a:p>
            <a:fld id="{1D93BD3E-1E9A-4970-A6F7-E7AC52762E0C}" type="slidenum">
              <a:rPr lang="en-US" smtClean="0"/>
              <a:pPr/>
              <a:t>22</a:t>
            </a:fld>
            <a:endParaRPr lang="en-US" dirty="0"/>
          </a:p>
        </p:txBody>
      </p:sp>
      <p:sp>
        <p:nvSpPr>
          <p:cNvPr id="4" name="TextBox 3">
            <a:extLst>
              <a:ext uri="{FF2B5EF4-FFF2-40B4-BE49-F238E27FC236}">
                <a16:creationId xmlns:a16="http://schemas.microsoft.com/office/drawing/2014/main" id="{4D9EC056-FBA8-E773-B3E5-A56EC41EA006}"/>
              </a:ext>
            </a:extLst>
          </p:cNvPr>
          <p:cNvSpPr txBox="1"/>
          <p:nvPr/>
        </p:nvSpPr>
        <p:spPr>
          <a:xfrm>
            <a:off x="324464" y="914400"/>
            <a:ext cx="11543071" cy="5732338"/>
          </a:xfrm>
          <a:prstGeom prst="rect">
            <a:avLst/>
          </a:prstGeom>
          <a:noFill/>
        </p:spPr>
        <p:txBody>
          <a:bodyPr wrap="square">
            <a:spAutoFit/>
          </a:bodyPr>
          <a:lstStyle/>
          <a:p>
            <a:pPr marL="0" lvl="1">
              <a:spcBef>
                <a:spcPts val="300"/>
              </a:spcBef>
              <a:spcAft>
                <a:spcPts val="600"/>
              </a:spcAft>
              <a:defRPr/>
            </a:pPr>
            <a:r>
              <a:rPr lang="en-US" sz="1600" dirty="0"/>
              <a:t>Rebuild the existing Batchler Road Switch to Stainback Switch 345-kV double-circuit transmission line, on double-circuit-capable structures with both circuits in place, using a conductor rated at 5000 A or greater; increase the existing normal and emergency ratings of 1631 MVA to at least 2987 MVA, for approximately 3.2 miles/circuit</a:t>
            </a:r>
          </a:p>
          <a:p>
            <a:pPr marL="548640" lvl="1" indent="-182880">
              <a:spcBef>
                <a:spcPts val="300"/>
              </a:spcBef>
              <a:spcAft>
                <a:spcPts val="300"/>
              </a:spcAft>
              <a:buFont typeface="Arial" panose="020B0604020202020204" pitchFamily="34" charset="0"/>
              <a:buChar char="•"/>
              <a:defRPr/>
            </a:pPr>
            <a:r>
              <a:rPr lang="en-US" sz="1400" dirty="0"/>
              <a:t>The existing infrastructure is from 1980s</a:t>
            </a:r>
          </a:p>
          <a:p>
            <a:pPr marL="0" lvl="1">
              <a:spcBef>
                <a:spcPts val="300"/>
              </a:spcBef>
              <a:spcAft>
                <a:spcPts val="600"/>
              </a:spcAft>
              <a:defRPr/>
            </a:pPr>
            <a:r>
              <a:rPr lang="en-US" sz="1600" dirty="0"/>
              <a:t>Install one new 345/138-kV autotransformer at the existing DeSoto Switch with normal and emergency ratings of at least 700 MVA and 750 MVA, respectively</a:t>
            </a:r>
          </a:p>
          <a:p>
            <a:pPr marL="0" lvl="1">
              <a:spcBef>
                <a:spcPts val="300"/>
              </a:spcBef>
              <a:spcAft>
                <a:spcPts val="600"/>
              </a:spcAft>
              <a:defRPr/>
            </a:pPr>
            <a:r>
              <a:rPr lang="en-US" sz="1600" dirty="0"/>
              <a:t>Construct a new DeSoto Switch to Loop Nine Switch 138-kV transmission line, on double-circuit-capable structures with one circuit in place, using a conductor rated at 3200 A or greater with normal and emergency ratings of at least 764 MVA, which will require a new ROW, for approximately 3.82 miles</a:t>
            </a:r>
          </a:p>
          <a:p>
            <a:pPr marL="0" lvl="1">
              <a:spcBef>
                <a:spcPts val="300"/>
              </a:spcBef>
              <a:spcAft>
                <a:spcPts val="600"/>
              </a:spcAft>
              <a:defRPr/>
            </a:pPr>
            <a:r>
              <a:rPr lang="en-US" sz="1600" dirty="0"/>
              <a:t>Rebuild the existing south circuit of Loop Nine Switch to Watermill Switch 345-kV double-circuit transmission line using a conductor rated at 3200 A or greater; increase the existing normal and emergency ratings of 1072 MVA to at least 1912 MVA, for approximately 4.0 miles</a:t>
            </a:r>
          </a:p>
          <a:p>
            <a:pPr marL="548640" lvl="1" indent="-182880">
              <a:spcBef>
                <a:spcPts val="300"/>
              </a:spcBef>
              <a:spcAft>
                <a:spcPts val="300"/>
              </a:spcAft>
              <a:buFont typeface="Arial" panose="020B0604020202020204" pitchFamily="34" charset="0"/>
              <a:buChar char="•"/>
              <a:defRPr/>
            </a:pPr>
            <a:r>
              <a:rPr lang="en-US" sz="1400" dirty="0"/>
              <a:t>The existing infrastructure is from 1960s</a:t>
            </a:r>
          </a:p>
          <a:p>
            <a:pPr marL="0" lvl="1">
              <a:spcBef>
                <a:spcPts val="300"/>
              </a:spcBef>
              <a:spcAft>
                <a:spcPts val="600"/>
              </a:spcAft>
              <a:defRPr/>
            </a:pPr>
            <a:r>
              <a:rPr lang="en-US" sz="1600" dirty="0"/>
              <a:t>Rebuild the existing Kaufman Northwest Switch to Seven Point 138-kV transmission line section, on double-circuit-capable structures with one circuit in place, using a conductor rated at 3200 A or greater; increase the existing normal and emergency ratings of 250 MVA to at least 764 MVA, for approximately 20.8 miles </a:t>
            </a:r>
          </a:p>
          <a:p>
            <a:pPr marL="548640" lvl="1" indent="-182880">
              <a:spcBef>
                <a:spcPts val="300"/>
              </a:spcBef>
              <a:spcAft>
                <a:spcPts val="300"/>
              </a:spcAft>
              <a:buFont typeface="Arial" panose="020B0604020202020204" pitchFamily="34" charset="0"/>
              <a:buChar char="•"/>
              <a:defRPr/>
            </a:pPr>
            <a:r>
              <a:rPr lang="en-US" sz="1400" dirty="0"/>
              <a:t>The existing infrastructure is from 1980s</a:t>
            </a:r>
          </a:p>
          <a:p>
            <a:pPr marL="0" lvl="1">
              <a:spcBef>
                <a:spcPts val="300"/>
              </a:spcBef>
              <a:spcAft>
                <a:spcPts val="600"/>
              </a:spcAft>
              <a:defRPr/>
            </a:pPr>
            <a:r>
              <a:rPr lang="en-US" sz="1600" dirty="0"/>
              <a:t>Construct a new Greene Switch to Wilmer Switch 345-kV double-circuit transmission line, on double-circuit-capable structures with both circuits in place, using a conductor rated at 5000 A or greater with normal and emergency ratings of at least 2987 MVA, which will require a new ROW, for approximately 3.0 miles/circuit</a:t>
            </a:r>
          </a:p>
        </p:txBody>
      </p:sp>
    </p:spTree>
    <p:extLst>
      <p:ext uri="{BB962C8B-B14F-4D97-AF65-F5344CB8AC3E}">
        <p14:creationId xmlns:p14="http://schemas.microsoft.com/office/powerpoint/2010/main" val="39419394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B44D52-B058-4CBB-E527-B38A4592552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B8B0A6D-FCF6-C5CA-C80D-2877DF1E593E}"/>
              </a:ext>
            </a:extLst>
          </p:cNvPr>
          <p:cNvSpPr>
            <a:spLocks noGrp="1"/>
          </p:cNvSpPr>
          <p:nvPr>
            <p:ph type="title"/>
          </p:nvPr>
        </p:nvSpPr>
        <p:spPr/>
        <p:txBody>
          <a:bodyPr/>
          <a:lstStyle/>
          <a:p>
            <a:r>
              <a:rPr lang="en-US" dirty="0"/>
              <a:t>Appendix B: ERCOT Recommendation (cont.)</a:t>
            </a:r>
            <a:endParaRPr lang="en-US" dirty="0">
              <a:highlight>
                <a:srgbClr val="FFFF00"/>
              </a:highlight>
            </a:endParaRPr>
          </a:p>
        </p:txBody>
      </p:sp>
      <p:sp>
        <p:nvSpPr>
          <p:cNvPr id="2" name="Slide Number Placeholder 1">
            <a:extLst>
              <a:ext uri="{FF2B5EF4-FFF2-40B4-BE49-F238E27FC236}">
                <a16:creationId xmlns:a16="http://schemas.microsoft.com/office/drawing/2014/main" id="{05B9EC4F-71E6-6BA4-235F-6517A6384A2E}"/>
              </a:ext>
            </a:extLst>
          </p:cNvPr>
          <p:cNvSpPr>
            <a:spLocks noGrp="1"/>
          </p:cNvSpPr>
          <p:nvPr>
            <p:ph type="sldNum" sz="quarter" idx="12"/>
          </p:nvPr>
        </p:nvSpPr>
        <p:spPr/>
        <p:txBody>
          <a:bodyPr/>
          <a:lstStyle/>
          <a:p>
            <a:fld id="{1D93BD3E-1E9A-4970-A6F7-E7AC52762E0C}" type="slidenum">
              <a:rPr lang="en-US" smtClean="0"/>
              <a:pPr/>
              <a:t>23</a:t>
            </a:fld>
            <a:endParaRPr lang="en-US" dirty="0"/>
          </a:p>
        </p:txBody>
      </p:sp>
      <p:sp>
        <p:nvSpPr>
          <p:cNvPr id="4" name="TextBox 3">
            <a:extLst>
              <a:ext uri="{FF2B5EF4-FFF2-40B4-BE49-F238E27FC236}">
                <a16:creationId xmlns:a16="http://schemas.microsoft.com/office/drawing/2014/main" id="{1932E908-37A3-2AAE-BD0F-455FEB881B72}"/>
              </a:ext>
            </a:extLst>
          </p:cNvPr>
          <p:cNvSpPr txBox="1"/>
          <p:nvPr/>
        </p:nvSpPr>
        <p:spPr>
          <a:xfrm>
            <a:off x="324464" y="914400"/>
            <a:ext cx="11543071" cy="4947508"/>
          </a:xfrm>
          <a:prstGeom prst="rect">
            <a:avLst/>
          </a:prstGeom>
          <a:noFill/>
        </p:spPr>
        <p:txBody>
          <a:bodyPr wrap="square">
            <a:spAutoFit/>
          </a:bodyPr>
          <a:lstStyle/>
          <a:p>
            <a:pPr marL="0" lvl="1">
              <a:spcBef>
                <a:spcPts val="300"/>
              </a:spcBef>
              <a:spcAft>
                <a:spcPts val="600"/>
              </a:spcAft>
              <a:defRPr/>
            </a:pPr>
            <a:r>
              <a:rPr lang="en-US" sz="1600" dirty="0"/>
              <a:t>Construct a new Jewett Switch to Greene Switch 345-kV double-circuit transmission line, on double-circuit-capable structures with both circuits in place, using a conductor rated at 5000 A or greater with normal and emergency ratings of at least 1912 MVA, which will require a new ROW, for approximately 112.5 miles/circuit</a:t>
            </a:r>
          </a:p>
          <a:p>
            <a:pPr marL="0" lvl="1">
              <a:spcBef>
                <a:spcPts val="300"/>
              </a:spcBef>
              <a:spcAft>
                <a:spcPts val="600"/>
              </a:spcAft>
              <a:defRPr/>
            </a:pPr>
            <a:r>
              <a:rPr lang="en-US" sz="1600" dirty="0"/>
              <a:t>Upgrade the existing Benbrook 345/138-kV autotransformer #1; increase the existing normal and emergency ratings of 552 MVA and 625 MVA, respectively to at least 700 MVA and 750 MVA, respectively</a:t>
            </a:r>
          </a:p>
          <a:p>
            <a:pPr marL="0" lvl="1">
              <a:spcBef>
                <a:spcPts val="300"/>
              </a:spcBef>
              <a:spcAft>
                <a:spcPts val="600"/>
              </a:spcAft>
              <a:defRPr/>
            </a:pPr>
            <a:r>
              <a:rPr lang="en-US" sz="1600" dirty="0"/>
              <a:t>Install a second 345/138-kV autotransformer at Gunter Switch with normal and emergency ratings of at least 700 MVA and 750 MVA, respectively, and install two 37.5 MVAr reactors on the tertiary winding of the autotransformer </a:t>
            </a:r>
          </a:p>
          <a:p>
            <a:pPr marL="0" lvl="1">
              <a:spcBef>
                <a:spcPts val="300"/>
              </a:spcBef>
              <a:spcAft>
                <a:spcPts val="600"/>
              </a:spcAft>
              <a:defRPr/>
            </a:pPr>
            <a:r>
              <a:rPr lang="en-US" sz="1600" dirty="0"/>
              <a:t>Rebuild the existing Argyle 138-kV Switch by installing six 138-kV, 3200 A circuit breakers in a breaker-and-a-half bus arrangement</a:t>
            </a:r>
          </a:p>
          <a:p>
            <a:pPr marL="0" lvl="1">
              <a:spcBef>
                <a:spcPts val="300"/>
              </a:spcBef>
              <a:spcAft>
                <a:spcPts val="600"/>
              </a:spcAft>
              <a:defRPr/>
            </a:pPr>
            <a:r>
              <a:rPr lang="en-US" sz="1600" dirty="0"/>
              <a:t>Rebuild the existing Argyle Switch to Highlands 138-kV transmission line, on double-circuit-capable structures with one circuit in place, using a conductor rated at 2569 A or greater; increase the existing normal and emergency ratings of 214 MVA to at least 614 MVA, for approximately 7.5 miles</a:t>
            </a:r>
          </a:p>
          <a:p>
            <a:pPr marL="548640" lvl="1" indent="-182880">
              <a:spcBef>
                <a:spcPts val="300"/>
              </a:spcBef>
              <a:spcAft>
                <a:spcPts val="300"/>
              </a:spcAft>
              <a:buFont typeface="Arial" panose="020B0604020202020204" pitchFamily="34" charset="0"/>
              <a:buChar char="•"/>
              <a:defRPr/>
            </a:pPr>
            <a:r>
              <a:rPr lang="en-US" sz="1400" dirty="0"/>
              <a:t>The existing infrastructure is from 1960s</a:t>
            </a:r>
          </a:p>
          <a:p>
            <a:pPr marL="0" lvl="1">
              <a:spcBef>
                <a:spcPts val="300"/>
              </a:spcBef>
              <a:spcAft>
                <a:spcPts val="600"/>
              </a:spcAft>
              <a:defRPr/>
            </a:pPr>
            <a:r>
              <a:rPr lang="en-US" sz="1600" dirty="0"/>
              <a:t>Rebuild the existing Argyle Switch to Corinth 138-kV transmission line section, on double-circuit-capable structures with one circuit in place, using a conductor rated at 2569 A or greater; increase the existing normal and emergency ratings of 314 MVA to at least 614 MVA, for approximately 2.9 miles</a:t>
            </a:r>
          </a:p>
          <a:p>
            <a:pPr marL="548640" lvl="1" indent="-182880">
              <a:spcBef>
                <a:spcPts val="300"/>
              </a:spcBef>
              <a:spcAft>
                <a:spcPts val="300"/>
              </a:spcAft>
              <a:buFont typeface="Arial" panose="020B0604020202020204" pitchFamily="34" charset="0"/>
              <a:buChar char="•"/>
              <a:defRPr/>
            </a:pPr>
            <a:r>
              <a:rPr lang="en-US" sz="1400" dirty="0"/>
              <a:t>The existing infrastructure is from 1950s</a:t>
            </a:r>
          </a:p>
        </p:txBody>
      </p:sp>
    </p:spTree>
    <p:extLst>
      <p:ext uri="{BB962C8B-B14F-4D97-AF65-F5344CB8AC3E}">
        <p14:creationId xmlns:p14="http://schemas.microsoft.com/office/powerpoint/2010/main" val="23345795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D13BFC-A22A-A9B0-7F59-EE72393FC173}"/>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93C981C1-45A9-0798-F17D-9F42AF068FA3}"/>
              </a:ext>
            </a:extLst>
          </p:cNvPr>
          <p:cNvSpPr>
            <a:spLocks noGrp="1"/>
          </p:cNvSpPr>
          <p:nvPr>
            <p:ph type="title"/>
          </p:nvPr>
        </p:nvSpPr>
        <p:spPr/>
        <p:txBody>
          <a:bodyPr/>
          <a:lstStyle/>
          <a:p>
            <a:r>
              <a:rPr lang="en-US" dirty="0"/>
              <a:t>Appendix B: ERCOT Recommendation (cont.)</a:t>
            </a:r>
            <a:endParaRPr lang="en-US" dirty="0">
              <a:highlight>
                <a:srgbClr val="FFFF00"/>
              </a:highlight>
            </a:endParaRPr>
          </a:p>
        </p:txBody>
      </p:sp>
      <p:sp>
        <p:nvSpPr>
          <p:cNvPr id="2" name="Slide Number Placeholder 1">
            <a:extLst>
              <a:ext uri="{FF2B5EF4-FFF2-40B4-BE49-F238E27FC236}">
                <a16:creationId xmlns:a16="http://schemas.microsoft.com/office/drawing/2014/main" id="{E5D69BF1-03F7-6CFB-CCC3-BDB0807014B4}"/>
              </a:ext>
            </a:extLst>
          </p:cNvPr>
          <p:cNvSpPr>
            <a:spLocks noGrp="1"/>
          </p:cNvSpPr>
          <p:nvPr>
            <p:ph type="sldNum" sz="quarter" idx="12"/>
          </p:nvPr>
        </p:nvSpPr>
        <p:spPr/>
        <p:txBody>
          <a:bodyPr/>
          <a:lstStyle/>
          <a:p>
            <a:fld id="{1D93BD3E-1E9A-4970-A6F7-E7AC52762E0C}" type="slidenum">
              <a:rPr lang="en-US" smtClean="0"/>
              <a:pPr/>
              <a:t>24</a:t>
            </a:fld>
            <a:endParaRPr lang="en-US" dirty="0"/>
          </a:p>
        </p:txBody>
      </p:sp>
      <p:sp>
        <p:nvSpPr>
          <p:cNvPr id="4" name="TextBox 3">
            <a:extLst>
              <a:ext uri="{FF2B5EF4-FFF2-40B4-BE49-F238E27FC236}">
                <a16:creationId xmlns:a16="http://schemas.microsoft.com/office/drawing/2014/main" id="{8ABB422E-624A-A4A5-BB96-26AAF39D4D09}"/>
              </a:ext>
            </a:extLst>
          </p:cNvPr>
          <p:cNvSpPr txBox="1"/>
          <p:nvPr/>
        </p:nvSpPr>
        <p:spPr>
          <a:xfrm>
            <a:off x="324464" y="914400"/>
            <a:ext cx="11543071" cy="4962897"/>
          </a:xfrm>
          <a:prstGeom prst="rect">
            <a:avLst/>
          </a:prstGeom>
          <a:noFill/>
        </p:spPr>
        <p:txBody>
          <a:bodyPr wrap="square">
            <a:spAutoFit/>
          </a:bodyPr>
          <a:lstStyle/>
          <a:p>
            <a:pPr marL="0" lvl="1">
              <a:spcBef>
                <a:spcPts val="300"/>
              </a:spcBef>
              <a:spcAft>
                <a:spcPts val="600"/>
              </a:spcAft>
              <a:defRPr/>
            </a:pPr>
            <a:r>
              <a:rPr lang="en-US" sz="1600" dirty="0"/>
              <a:t>Rebuild the existing Argyle Switch to Krum Tap Switch 138-kV transmission line, on double-circuit-capable structures with one circuit in place, using a conductor rated at 2569 A or greater; increase the existing normal and emergency ratings of 210 MVA to at least 614 MVA, for approximately 8.54 miles</a:t>
            </a:r>
          </a:p>
          <a:p>
            <a:pPr marL="548640" lvl="1" indent="-182880">
              <a:spcBef>
                <a:spcPts val="300"/>
              </a:spcBef>
              <a:spcAft>
                <a:spcPts val="300"/>
              </a:spcAft>
              <a:buFont typeface="Arial" panose="020B0604020202020204" pitchFamily="34" charset="0"/>
              <a:buChar char="•"/>
              <a:defRPr/>
            </a:pPr>
            <a:r>
              <a:rPr lang="en-US" sz="1400" dirty="0"/>
              <a:t>The existing infrastructure is from 1960s</a:t>
            </a:r>
          </a:p>
          <a:p>
            <a:pPr marL="0" lvl="1">
              <a:spcBef>
                <a:spcPts val="300"/>
              </a:spcBef>
              <a:spcAft>
                <a:spcPts val="600"/>
              </a:spcAft>
              <a:defRPr/>
            </a:pPr>
            <a:r>
              <a:rPr lang="en-US" sz="1600" dirty="0"/>
              <a:t>Rebuild the existing Rivercrest 138-kV Switch</a:t>
            </a:r>
          </a:p>
          <a:p>
            <a:pPr marL="0" lvl="1">
              <a:spcBef>
                <a:spcPts val="300"/>
              </a:spcBef>
              <a:spcAft>
                <a:spcPts val="600"/>
              </a:spcAft>
              <a:defRPr/>
            </a:pPr>
            <a:r>
              <a:rPr lang="en-US" sz="1600" dirty="0"/>
              <a:t>Rebuild the existing Rivercrest Switch to Hawk Hollow Switch 138-kV transmission line, on double-circuit-capable structures with one circuit in place, using a conductor rated at 3200 A or greater; increase the existing normal and emergency ratings of 186 MVA to at least 764 MVA, for approximately 25.5 miles</a:t>
            </a:r>
          </a:p>
          <a:p>
            <a:pPr marL="548640" lvl="1" indent="-182880">
              <a:spcBef>
                <a:spcPts val="300"/>
              </a:spcBef>
              <a:spcAft>
                <a:spcPts val="300"/>
              </a:spcAft>
              <a:buFont typeface="Arial" panose="020B0604020202020204" pitchFamily="34" charset="0"/>
              <a:buChar char="•"/>
              <a:defRPr/>
            </a:pPr>
            <a:r>
              <a:rPr lang="en-US" sz="1400" dirty="0"/>
              <a:t>The existing infrastructure is from 1950s</a:t>
            </a:r>
          </a:p>
          <a:p>
            <a:pPr marL="0" lvl="1">
              <a:spcBef>
                <a:spcPts val="300"/>
              </a:spcBef>
              <a:spcAft>
                <a:spcPts val="600"/>
              </a:spcAft>
              <a:defRPr/>
            </a:pPr>
            <a:r>
              <a:rPr lang="en-US" sz="1600" dirty="0"/>
              <a:t>Rebuild the existing Hagansport (fka Monticello tap) Switch to Rivercrest Switch 138-kV transmission line, on double-circuit-capable structures with one circuit in place, using a conductor rated at 2569 A or greater; increase the existing normal and emergency ratings of 186 MVA to at least 614 MVA, for approximately 9.5 miles</a:t>
            </a:r>
          </a:p>
          <a:p>
            <a:pPr marL="548640" lvl="1" indent="-182880">
              <a:spcBef>
                <a:spcPts val="300"/>
              </a:spcBef>
              <a:spcAft>
                <a:spcPts val="300"/>
              </a:spcAft>
              <a:buFont typeface="Arial" panose="020B0604020202020204" pitchFamily="34" charset="0"/>
              <a:buChar char="•"/>
              <a:defRPr/>
            </a:pPr>
            <a:r>
              <a:rPr lang="en-US" sz="1400" dirty="0"/>
              <a:t>The existing infrastructure is from 1950s</a:t>
            </a:r>
          </a:p>
          <a:p>
            <a:pPr marL="0" lvl="1">
              <a:spcBef>
                <a:spcPts val="300"/>
              </a:spcBef>
              <a:spcAft>
                <a:spcPts val="600"/>
              </a:spcAft>
              <a:defRPr/>
            </a:pPr>
            <a:r>
              <a:rPr lang="en-US" sz="1600" dirty="0"/>
              <a:t>Rebuild the existing Paris Switch to Valley Switch 138-kV transmission line, on double-circuit-capable structures with one circuit in place, using a conductor rated at 3200 A or greater; increase the existing normal and emergency ratings of 214 MVA to at least 764 MVA, for approximately 46.1 miles</a:t>
            </a:r>
          </a:p>
          <a:p>
            <a:pPr marL="548640" lvl="1" indent="-182880">
              <a:spcBef>
                <a:spcPts val="300"/>
              </a:spcBef>
              <a:spcAft>
                <a:spcPts val="300"/>
              </a:spcAft>
              <a:buFont typeface="Arial" panose="020B0604020202020204" pitchFamily="34" charset="0"/>
              <a:buChar char="•"/>
              <a:defRPr/>
            </a:pPr>
            <a:r>
              <a:rPr lang="en-US" sz="1400" dirty="0"/>
              <a:t>The existing infrastructure is from 2000s</a:t>
            </a:r>
          </a:p>
        </p:txBody>
      </p:sp>
    </p:spTree>
    <p:extLst>
      <p:ext uri="{BB962C8B-B14F-4D97-AF65-F5344CB8AC3E}">
        <p14:creationId xmlns:p14="http://schemas.microsoft.com/office/powerpoint/2010/main" val="5263895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B54A5E-3CB2-36DC-B17A-EA9B52FBDCA8}"/>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7C67E708-EA9B-7C73-1C9F-A2D22E6E7F22}"/>
              </a:ext>
            </a:extLst>
          </p:cNvPr>
          <p:cNvSpPr>
            <a:spLocks noGrp="1"/>
          </p:cNvSpPr>
          <p:nvPr>
            <p:ph type="title"/>
          </p:nvPr>
        </p:nvSpPr>
        <p:spPr/>
        <p:txBody>
          <a:bodyPr/>
          <a:lstStyle/>
          <a:p>
            <a:r>
              <a:rPr lang="en-US" dirty="0"/>
              <a:t>Appendix B: ERCOT Recommendation (cont.)</a:t>
            </a:r>
            <a:endParaRPr lang="en-US" dirty="0">
              <a:highlight>
                <a:srgbClr val="FFFF00"/>
              </a:highlight>
            </a:endParaRPr>
          </a:p>
        </p:txBody>
      </p:sp>
      <p:sp>
        <p:nvSpPr>
          <p:cNvPr id="2" name="Slide Number Placeholder 1">
            <a:extLst>
              <a:ext uri="{FF2B5EF4-FFF2-40B4-BE49-F238E27FC236}">
                <a16:creationId xmlns:a16="http://schemas.microsoft.com/office/drawing/2014/main" id="{6FDFF7DD-D71D-E71F-F611-84AF14E1C31C}"/>
              </a:ext>
            </a:extLst>
          </p:cNvPr>
          <p:cNvSpPr>
            <a:spLocks noGrp="1"/>
          </p:cNvSpPr>
          <p:nvPr>
            <p:ph type="sldNum" sz="quarter" idx="12"/>
          </p:nvPr>
        </p:nvSpPr>
        <p:spPr/>
        <p:txBody>
          <a:bodyPr/>
          <a:lstStyle/>
          <a:p>
            <a:fld id="{1D93BD3E-1E9A-4970-A6F7-E7AC52762E0C}" type="slidenum">
              <a:rPr lang="en-US" smtClean="0"/>
              <a:pPr/>
              <a:t>25</a:t>
            </a:fld>
            <a:endParaRPr lang="en-US" dirty="0"/>
          </a:p>
        </p:txBody>
      </p:sp>
      <p:sp>
        <p:nvSpPr>
          <p:cNvPr id="4" name="TextBox 3">
            <a:extLst>
              <a:ext uri="{FF2B5EF4-FFF2-40B4-BE49-F238E27FC236}">
                <a16:creationId xmlns:a16="http://schemas.microsoft.com/office/drawing/2014/main" id="{0EF43410-D271-78F2-6540-23BC2E534683}"/>
              </a:ext>
            </a:extLst>
          </p:cNvPr>
          <p:cNvSpPr txBox="1"/>
          <p:nvPr/>
        </p:nvSpPr>
        <p:spPr>
          <a:xfrm>
            <a:off x="324464" y="914400"/>
            <a:ext cx="11543071" cy="3701013"/>
          </a:xfrm>
          <a:prstGeom prst="rect">
            <a:avLst/>
          </a:prstGeom>
          <a:noFill/>
        </p:spPr>
        <p:txBody>
          <a:bodyPr wrap="square">
            <a:spAutoFit/>
          </a:bodyPr>
          <a:lstStyle/>
          <a:p>
            <a:pPr marL="0" lvl="1">
              <a:spcBef>
                <a:spcPts val="300"/>
              </a:spcBef>
              <a:spcAft>
                <a:spcPts val="600"/>
              </a:spcAft>
              <a:defRPr/>
            </a:pPr>
            <a:r>
              <a:rPr lang="en-US" sz="1600" dirty="0"/>
              <a:t>Rebuild the existing Paris Switch to Commerce 138-kV transmission line section (which is part of an existing 138-kV double-circuit transmission line) using a conductor rated at 3200 A or greater; increase the existing normal and emergency ratings of 250 MVA to at least 764 MVA, for approximately 14.0 miles </a:t>
            </a:r>
          </a:p>
          <a:p>
            <a:pPr marL="548640" lvl="1" indent="-182880">
              <a:spcBef>
                <a:spcPts val="300"/>
              </a:spcBef>
              <a:spcAft>
                <a:spcPts val="300"/>
              </a:spcAft>
              <a:buFont typeface="Arial" panose="020B0604020202020204" pitchFamily="34" charset="0"/>
              <a:buChar char="•"/>
              <a:defRPr/>
            </a:pPr>
            <a:r>
              <a:rPr lang="en-US" sz="1400" dirty="0"/>
              <a:t>The existing infrastructure is from 2000s</a:t>
            </a:r>
          </a:p>
          <a:p>
            <a:pPr marL="0" lvl="1">
              <a:spcBef>
                <a:spcPts val="300"/>
              </a:spcBef>
              <a:spcAft>
                <a:spcPts val="600"/>
              </a:spcAft>
              <a:defRPr/>
            </a:pPr>
            <a:r>
              <a:rPr lang="en-US" sz="1600" dirty="0"/>
              <a:t>Reconductor the existing Allen Switch to Stouts Creek Switch 345-kV transmission line (which is part of an existing 345-kV double-circuit transmission line) using a conductor rated at 3200 A or greater; increase the existing normal and emergency ratings of 1072 MVA to at least 1912 MVA, for approximately 80.9 miles</a:t>
            </a:r>
          </a:p>
          <a:p>
            <a:pPr marL="548640" lvl="1" indent="-182880">
              <a:spcBef>
                <a:spcPts val="300"/>
              </a:spcBef>
              <a:spcAft>
                <a:spcPts val="300"/>
              </a:spcAft>
              <a:buFont typeface="Arial" panose="020B0604020202020204" pitchFamily="34" charset="0"/>
              <a:buChar char="•"/>
              <a:defRPr/>
            </a:pPr>
            <a:r>
              <a:rPr lang="en-US" sz="1400" dirty="0"/>
              <a:t>The existing infrastructure is from 1960s</a:t>
            </a:r>
          </a:p>
          <a:p>
            <a:pPr marL="0" lvl="1">
              <a:spcBef>
                <a:spcPts val="300"/>
              </a:spcBef>
              <a:spcAft>
                <a:spcPts val="600"/>
              </a:spcAft>
              <a:defRPr/>
            </a:pPr>
            <a:r>
              <a:rPr lang="en-US" sz="1600" dirty="0"/>
              <a:t>Install a second circuit by rebuilding the existing Gunter Switch to Collin Switch 138-kV transmission line to create the Gunter Switch to Collin Switch 138-kV double-circuit transmission line, on double-circuit-capable structures with both circuits in place, using a conductor rated at 3200 A or greater; increase the existing normal and emergency ratings of 495 MVA to at least 765 MVA for approximately 16.4 miles/circuit</a:t>
            </a:r>
          </a:p>
          <a:p>
            <a:pPr marL="548640" lvl="1" indent="-182880">
              <a:spcBef>
                <a:spcPts val="300"/>
              </a:spcBef>
              <a:spcAft>
                <a:spcPts val="300"/>
              </a:spcAft>
              <a:buFont typeface="Arial" panose="020B0604020202020204" pitchFamily="34" charset="0"/>
              <a:buChar char="•"/>
              <a:defRPr/>
            </a:pPr>
            <a:r>
              <a:rPr lang="en-US" sz="1400" dirty="0"/>
              <a:t>The existing infrastructure is from 2010s</a:t>
            </a:r>
          </a:p>
        </p:txBody>
      </p:sp>
    </p:spTree>
    <p:extLst>
      <p:ext uri="{BB962C8B-B14F-4D97-AF65-F5344CB8AC3E}">
        <p14:creationId xmlns:p14="http://schemas.microsoft.com/office/powerpoint/2010/main" val="41777798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0F006A-F841-1986-C996-CBD5C373BE1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B7CD4FF-8D2F-6475-3AF2-306746E4BAAE}"/>
              </a:ext>
            </a:extLst>
          </p:cNvPr>
          <p:cNvSpPr>
            <a:spLocks noGrp="1"/>
          </p:cNvSpPr>
          <p:nvPr>
            <p:ph type="title"/>
          </p:nvPr>
        </p:nvSpPr>
        <p:spPr/>
        <p:txBody>
          <a:bodyPr/>
          <a:lstStyle/>
          <a:p>
            <a:r>
              <a:rPr lang="en-US" dirty="0"/>
              <a:t>Project Need</a:t>
            </a:r>
          </a:p>
        </p:txBody>
      </p:sp>
      <p:sp>
        <p:nvSpPr>
          <p:cNvPr id="3" name="Content Placeholder 2">
            <a:extLst>
              <a:ext uri="{FF2B5EF4-FFF2-40B4-BE49-F238E27FC236}">
                <a16:creationId xmlns:a16="http://schemas.microsoft.com/office/drawing/2014/main" id="{6EDF3F63-BDD0-0151-DF11-CBE86FA1EAFB}"/>
              </a:ext>
            </a:extLst>
          </p:cNvPr>
          <p:cNvSpPr>
            <a:spLocks noGrp="1"/>
          </p:cNvSpPr>
          <p:nvPr>
            <p:ph type="body" sz="quarter" idx="15"/>
          </p:nvPr>
        </p:nvSpPr>
        <p:spPr>
          <a:xfrm flipH="1">
            <a:off x="495300" y="5759451"/>
            <a:ext cx="11018274" cy="977899"/>
          </a:xfrm>
        </p:spPr>
        <p:txBody>
          <a:bodyPr/>
          <a:lstStyle/>
          <a:p>
            <a:r>
              <a:rPr lang="en-US" dirty="0"/>
              <a:t>Key Takeaway: In addition to the proposed Set 1 and Set 2 projects, substantial amounts of new transmission upgrades would also be needed to serve these additional projected loads which is beyond the study scope of this EIR.</a:t>
            </a:r>
          </a:p>
        </p:txBody>
      </p:sp>
      <p:sp>
        <p:nvSpPr>
          <p:cNvPr id="4" name="Slide Number Placeholder 3">
            <a:extLst>
              <a:ext uri="{FF2B5EF4-FFF2-40B4-BE49-F238E27FC236}">
                <a16:creationId xmlns:a16="http://schemas.microsoft.com/office/drawing/2014/main" id="{57AAA1E1-6C57-EA48-F900-B28C63902B5B}"/>
              </a:ext>
            </a:extLst>
          </p:cNvPr>
          <p:cNvSpPr>
            <a:spLocks noGrp="1"/>
          </p:cNvSpPr>
          <p:nvPr>
            <p:ph type="sldNum" sz="quarter" idx="12"/>
          </p:nvPr>
        </p:nvSpPr>
        <p:spPr/>
        <p:txBody>
          <a:bodyPr>
            <a:normAutofit/>
          </a:bodyPr>
          <a:lstStyle/>
          <a:p>
            <a:fld id="{1D93BD3E-1E9A-4970-A6F7-E7AC52762E0C}" type="slidenum">
              <a:rPr lang="en-US" smtClean="0"/>
              <a:pPr/>
              <a:t>3</a:t>
            </a:fld>
            <a:endParaRPr lang="en-US" dirty="0"/>
          </a:p>
        </p:txBody>
      </p:sp>
      <p:sp>
        <p:nvSpPr>
          <p:cNvPr id="11" name="Text Placeholder 9">
            <a:extLst>
              <a:ext uri="{FF2B5EF4-FFF2-40B4-BE49-F238E27FC236}">
                <a16:creationId xmlns:a16="http://schemas.microsoft.com/office/drawing/2014/main" id="{E74C78AE-7A79-AB1E-BA94-42B307F85DF1}"/>
              </a:ext>
            </a:extLst>
          </p:cNvPr>
          <p:cNvSpPr>
            <a:spLocks noGrp="1"/>
          </p:cNvSpPr>
          <p:nvPr>
            <p:ph type="body" sz="quarter" idx="16"/>
          </p:nvPr>
        </p:nvSpPr>
        <p:spPr>
          <a:xfrm>
            <a:off x="514350" y="1017639"/>
            <a:ext cx="11163300" cy="4495800"/>
          </a:xfrm>
        </p:spPr>
        <p:txBody>
          <a:bodyPr/>
          <a:lstStyle/>
          <a:p>
            <a:pPr>
              <a:spcBef>
                <a:spcPts val="0"/>
              </a:spcBef>
              <a:spcAft>
                <a:spcPts val="1200"/>
              </a:spcAft>
            </a:pPr>
            <a:r>
              <a:rPr lang="en-US" dirty="0"/>
              <a:t>Set 1 North and Central Texas Reliability Project was identified and included in the both 2024 and 2025 Regional Transmission Plan (RTP)</a:t>
            </a:r>
          </a:p>
          <a:p>
            <a:pPr>
              <a:spcBef>
                <a:spcPts val="0"/>
              </a:spcBef>
              <a:spcAft>
                <a:spcPts val="1200"/>
              </a:spcAft>
            </a:pPr>
            <a:r>
              <a:rPr lang="en-US" dirty="0"/>
              <a:t>Set 2 North and Central Texas Reliability Project was identified and included in the 2024 RTP and subset of this project was identified and included in the 2025 RTP</a:t>
            </a:r>
          </a:p>
          <a:p>
            <a:pPr>
              <a:spcBef>
                <a:spcPts val="0"/>
              </a:spcBef>
              <a:spcAft>
                <a:spcPts val="1200"/>
              </a:spcAft>
            </a:pPr>
            <a:r>
              <a:rPr lang="en-US" dirty="0"/>
              <a:t>With the current method of including full Officer Letter Loads in the EIR review, the study area will have over 16 GW of large loads than the 2025 RTP load level (over 13 GW than the 2024 RTP load level)</a:t>
            </a:r>
          </a:p>
          <a:p>
            <a:endParaRPr lang="en-US" dirty="0"/>
          </a:p>
          <a:p>
            <a:endParaRPr lang="en-US" dirty="0"/>
          </a:p>
        </p:txBody>
      </p:sp>
      <p:graphicFrame>
        <p:nvGraphicFramePr>
          <p:cNvPr id="12" name="Table 11">
            <a:extLst>
              <a:ext uri="{FF2B5EF4-FFF2-40B4-BE49-F238E27FC236}">
                <a16:creationId xmlns:a16="http://schemas.microsoft.com/office/drawing/2014/main" id="{F79C920D-5B74-5435-D787-36B3FBA0C25D}"/>
              </a:ext>
            </a:extLst>
          </p:cNvPr>
          <p:cNvGraphicFramePr>
            <a:graphicFrameLocks noGrp="1"/>
          </p:cNvGraphicFramePr>
          <p:nvPr>
            <p:extLst>
              <p:ext uri="{D42A27DB-BD31-4B8C-83A1-F6EECF244321}">
                <p14:modId xmlns:p14="http://schemas.microsoft.com/office/powerpoint/2010/main" val="3421338607"/>
              </p:ext>
            </p:extLst>
          </p:nvPr>
        </p:nvGraphicFramePr>
        <p:xfrm>
          <a:off x="2065090" y="3687716"/>
          <a:ext cx="8061820" cy="1702717"/>
        </p:xfrm>
        <a:graphic>
          <a:graphicData uri="http://schemas.openxmlformats.org/drawingml/2006/table">
            <a:tbl>
              <a:tblPr firstRow="1" bandRow="1">
                <a:tableStyleId>{5C22544A-7EE6-4342-B048-85BDC9FD1C3A}</a:tableStyleId>
              </a:tblPr>
              <a:tblGrid>
                <a:gridCol w="1798040">
                  <a:extLst>
                    <a:ext uri="{9D8B030D-6E8A-4147-A177-3AD203B41FA5}">
                      <a16:colId xmlns:a16="http://schemas.microsoft.com/office/drawing/2014/main" val="1853163858"/>
                    </a:ext>
                  </a:extLst>
                </a:gridCol>
                <a:gridCol w="2232870">
                  <a:extLst>
                    <a:ext uri="{9D8B030D-6E8A-4147-A177-3AD203B41FA5}">
                      <a16:colId xmlns:a16="http://schemas.microsoft.com/office/drawing/2014/main" val="1129861940"/>
                    </a:ext>
                  </a:extLst>
                </a:gridCol>
                <a:gridCol w="2015455">
                  <a:extLst>
                    <a:ext uri="{9D8B030D-6E8A-4147-A177-3AD203B41FA5}">
                      <a16:colId xmlns:a16="http://schemas.microsoft.com/office/drawing/2014/main" val="162080122"/>
                    </a:ext>
                  </a:extLst>
                </a:gridCol>
                <a:gridCol w="2015455">
                  <a:extLst>
                    <a:ext uri="{9D8B030D-6E8A-4147-A177-3AD203B41FA5}">
                      <a16:colId xmlns:a16="http://schemas.microsoft.com/office/drawing/2014/main" val="2853977616"/>
                    </a:ext>
                  </a:extLst>
                </a:gridCol>
              </a:tblGrid>
              <a:tr h="336024">
                <a:tc>
                  <a:txBody>
                    <a:bodyPr/>
                    <a:lstStyle/>
                    <a:p>
                      <a:pPr algn="ctr" fontAlgn="b">
                        <a:buNone/>
                      </a:pPr>
                      <a:r>
                        <a:rPr lang="en-US" sz="1600" b="1" i="0" u="none" strike="noStrike" baseline="0" dirty="0">
                          <a:solidFill>
                            <a:schemeClr val="bg1"/>
                          </a:solidFill>
                          <a:effectLst/>
                          <a:latin typeface="Aptos Narrow" panose="020B0004020202020204" pitchFamily="34" charset="0"/>
                        </a:rPr>
                        <a:t>Weather Zone</a:t>
                      </a:r>
                    </a:p>
                  </a:txBody>
                  <a:tcPr marL="9525" marR="9525" marT="9525" marB="0" anchor="ctr"/>
                </a:tc>
                <a:tc>
                  <a:txBody>
                    <a:bodyPr/>
                    <a:lstStyle/>
                    <a:p>
                      <a:pPr algn="ctr" fontAlgn="b">
                        <a:buNone/>
                      </a:pPr>
                      <a:r>
                        <a:rPr lang="en-US" sz="1600" b="1" i="0" u="none" strike="noStrike" baseline="0" dirty="0">
                          <a:solidFill>
                            <a:schemeClr val="bg1"/>
                          </a:solidFill>
                          <a:effectLst/>
                          <a:latin typeface="Aptos Narrow" panose="020B0004020202020204" pitchFamily="34" charset="0"/>
                        </a:rPr>
                        <a:t>EIR Study Load Level </a:t>
                      </a:r>
                    </a:p>
                    <a:p>
                      <a:pPr algn="ctr" fontAlgn="b">
                        <a:buNone/>
                      </a:pPr>
                      <a:r>
                        <a:rPr lang="en-US" sz="1600" b="1" i="0" u="none" strike="noStrike" baseline="0" dirty="0">
                          <a:solidFill>
                            <a:schemeClr val="bg1"/>
                          </a:solidFill>
                          <a:effectLst/>
                          <a:latin typeface="Aptos Narrow" panose="020B0004020202020204" pitchFamily="34" charset="0"/>
                        </a:rPr>
                        <a:t>(~MW)</a:t>
                      </a:r>
                    </a:p>
                  </a:txBody>
                  <a:tcPr marL="9525" marR="9525" marT="9525" marB="0" anchor="ctr"/>
                </a:tc>
                <a:tc>
                  <a:txBody>
                    <a:bodyPr/>
                    <a:lstStyle/>
                    <a:p>
                      <a:pPr algn="ctr" fontAlgn="b">
                        <a:buNone/>
                      </a:pPr>
                      <a:r>
                        <a:rPr lang="en-US" sz="1600" b="1" i="0" u="none" strike="noStrike" baseline="0" dirty="0">
                          <a:solidFill>
                            <a:schemeClr val="bg1"/>
                          </a:solidFill>
                          <a:effectLst/>
                          <a:latin typeface="Aptos Narrow" panose="020B0004020202020204" pitchFamily="34" charset="0"/>
                        </a:rPr>
                        <a:t>2025 RTP 2031 Load (~MW)</a:t>
                      </a:r>
                    </a:p>
                  </a:txBody>
                  <a:tcPr marL="9525" marR="9525" marT="9525" marB="0" anchor="ctr"/>
                </a:tc>
                <a:tc>
                  <a:txBody>
                    <a:bodyPr/>
                    <a:lstStyle/>
                    <a:p>
                      <a:pPr algn="ctr" fontAlgn="b">
                        <a:buNone/>
                      </a:pPr>
                      <a:r>
                        <a:rPr lang="en-US" sz="1600" b="1" i="0" u="none" strike="noStrike" baseline="0" dirty="0">
                          <a:solidFill>
                            <a:schemeClr val="bg1"/>
                          </a:solidFill>
                          <a:effectLst/>
                          <a:latin typeface="Aptos Narrow" panose="020B0004020202020204" pitchFamily="34" charset="0"/>
                        </a:rPr>
                        <a:t>2024 RTP 2030 Load (~MW)</a:t>
                      </a:r>
                    </a:p>
                  </a:txBody>
                  <a:tcPr marL="9525" marR="9525" marT="9525" marB="0" anchor="ctr"/>
                </a:tc>
                <a:extLst>
                  <a:ext uri="{0D108BD9-81ED-4DB2-BD59-A6C34878D82A}">
                    <a16:rowId xmlns:a16="http://schemas.microsoft.com/office/drawing/2014/main" val="1075451814"/>
                  </a:ext>
                </a:extLst>
              </a:tr>
              <a:tr h="318782">
                <a:tc>
                  <a:txBody>
                    <a:bodyPr/>
                    <a:lstStyle/>
                    <a:p>
                      <a:pPr algn="ctr" fontAlgn="b">
                        <a:buNone/>
                      </a:pPr>
                      <a:r>
                        <a:rPr lang="en-US" sz="1600" b="1" i="0" u="none" strike="noStrike" baseline="0" dirty="0">
                          <a:solidFill>
                            <a:schemeClr val="tx2"/>
                          </a:solidFill>
                          <a:effectLst/>
                          <a:latin typeface="Aptos Narrow" panose="020B0004020202020204" pitchFamily="34" charset="0"/>
                        </a:rPr>
                        <a:t>East</a:t>
                      </a:r>
                    </a:p>
                  </a:txBody>
                  <a:tcPr marL="9525" marR="9525" marT="9525" marB="0" anchor="ctr"/>
                </a:tc>
                <a:tc>
                  <a:txBody>
                    <a:bodyPr/>
                    <a:lstStyle/>
                    <a:p>
                      <a:pPr algn="ctr" fontAlgn="b">
                        <a:buNone/>
                      </a:pPr>
                      <a:r>
                        <a:rPr lang="en-US" sz="1600" b="0" i="0" u="none" strike="noStrike" baseline="0" dirty="0">
                          <a:solidFill>
                            <a:schemeClr val="tx2"/>
                          </a:solidFill>
                          <a:effectLst/>
                          <a:latin typeface="Aptos Narrow" panose="020B0004020202020204" pitchFamily="34" charset="0"/>
                        </a:rPr>
                        <a:t>3,599</a:t>
                      </a:r>
                    </a:p>
                  </a:txBody>
                  <a:tcPr marL="9525" marR="9525" marT="9525" marB="0" anchor="ctr"/>
                </a:tc>
                <a:tc>
                  <a:txBody>
                    <a:bodyPr/>
                    <a:lstStyle/>
                    <a:p>
                      <a:pPr algn="ctr" fontAlgn="b">
                        <a:buNone/>
                      </a:pPr>
                      <a:r>
                        <a:rPr lang="en-US" sz="1600" b="0" i="0" u="none" strike="noStrike" baseline="0" dirty="0">
                          <a:solidFill>
                            <a:schemeClr val="tx2"/>
                          </a:solidFill>
                          <a:effectLst/>
                          <a:latin typeface="Aptos Narrow" panose="020B0004020202020204" pitchFamily="34" charset="0"/>
                        </a:rPr>
                        <a:t>3,269</a:t>
                      </a:r>
                    </a:p>
                  </a:txBody>
                  <a:tcPr marL="9525" marR="9525" marT="9525" marB="0" anchor="ctr"/>
                </a:tc>
                <a:tc>
                  <a:txBody>
                    <a:bodyPr/>
                    <a:lstStyle/>
                    <a:p>
                      <a:pPr algn="ctr" fontAlgn="b">
                        <a:buNone/>
                      </a:pPr>
                      <a:r>
                        <a:rPr lang="en-US" sz="1600" b="0" i="0" u="none" strike="noStrike" baseline="0" dirty="0">
                          <a:solidFill>
                            <a:schemeClr val="tx2"/>
                          </a:solidFill>
                          <a:effectLst/>
                          <a:latin typeface="Aptos Narrow" panose="020B0004020202020204" pitchFamily="34" charset="0"/>
                        </a:rPr>
                        <a:t>3,756</a:t>
                      </a:r>
                    </a:p>
                  </a:txBody>
                  <a:tcPr marL="9525" marR="9525" marT="9525" marB="0" anchor="ctr"/>
                </a:tc>
                <a:extLst>
                  <a:ext uri="{0D108BD9-81ED-4DB2-BD59-A6C34878D82A}">
                    <a16:rowId xmlns:a16="http://schemas.microsoft.com/office/drawing/2014/main" val="197744644"/>
                  </a:ext>
                </a:extLst>
              </a:tr>
              <a:tr h="316284">
                <a:tc>
                  <a:txBody>
                    <a:bodyPr/>
                    <a:lstStyle/>
                    <a:p>
                      <a:pPr algn="ctr" fontAlgn="b">
                        <a:buNone/>
                      </a:pPr>
                      <a:r>
                        <a:rPr lang="en-US" sz="1600" b="1" i="0" u="none" strike="noStrike" baseline="0" dirty="0">
                          <a:solidFill>
                            <a:schemeClr val="tx2"/>
                          </a:solidFill>
                          <a:effectLst/>
                          <a:latin typeface="Aptos Narrow" panose="020B0004020202020204" pitchFamily="34" charset="0"/>
                        </a:rPr>
                        <a:t>North</a:t>
                      </a:r>
                    </a:p>
                  </a:txBody>
                  <a:tcPr marL="9525" marR="9525" marT="9525" marB="0" anchor="ctr"/>
                </a:tc>
                <a:tc>
                  <a:txBody>
                    <a:bodyPr/>
                    <a:lstStyle/>
                    <a:p>
                      <a:pPr algn="ctr" fontAlgn="b">
                        <a:buNone/>
                      </a:pPr>
                      <a:r>
                        <a:rPr lang="en-US" sz="1600" b="0" i="0" u="none" strike="noStrike" baseline="0" dirty="0">
                          <a:solidFill>
                            <a:schemeClr val="tx2"/>
                          </a:solidFill>
                          <a:effectLst/>
                          <a:latin typeface="Aptos Narrow" panose="020B0004020202020204" pitchFamily="34" charset="0"/>
                        </a:rPr>
                        <a:t>12,889*</a:t>
                      </a:r>
                    </a:p>
                  </a:txBody>
                  <a:tcPr marL="9525" marR="9525" marT="9525" marB="0" anchor="ctr"/>
                </a:tc>
                <a:tc>
                  <a:txBody>
                    <a:bodyPr/>
                    <a:lstStyle/>
                    <a:p>
                      <a:pPr algn="ctr" fontAlgn="b">
                        <a:buNone/>
                      </a:pPr>
                      <a:r>
                        <a:rPr lang="en-US" sz="1600" b="0" i="0" u="none" strike="noStrike" baseline="0" dirty="0">
                          <a:solidFill>
                            <a:schemeClr val="tx2"/>
                          </a:solidFill>
                          <a:effectLst/>
                          <a:latin typeface="Aptos Narrow" panose="020B0004020202020204" pitchFamily="34" charset="0"/>
                        </a:rPr>
                        <a:t>12,526</a:t>
                      </a:r>
                    </a:p>
                  </a:txBody>
                  <a:tcPr marL="9525" marR="9525" marT="9525" marB="0" anchor="ctr"/>
                </a:tc>
                <a:tc>
                  <a:txBody>
                    <a:bodyPr/>
                    <a:lstStyle/>
                    <a:p>
                      <a:pPr algn="ctr" fontAlgn="b">
                        <a:buNone/>
                      </a:pPr>
                      <a:r>
                        <a:rPr lang="en-US" sz="1600" b="0" i="0" u="none" strike="noStrike" baseline="0" dirty="0">
                          <a:solidFill>
                            <a:schemeClr val="tx2"/>
                          </a:solidFill>
                          <a:effectLst/>
                          <a:latin typeface="Aptos Narrow" panose="020B0004020202020204" pitchFamily="34" charset="0"/>
                        </a:rPr>
                        <a:t>8,103</a:t>
                      </a:r>
                    </a:p>
                  </a:txBody>
                  <a:tcPr marL="9525" marR="9525" marT="9525" marB="0" anchor="ctr"/>
                </a:tc>
                <a:extLst>
                  <a:ext uri="{0D108BD9-81ED-4DB2-BD59-A6C34878D82A}">
                    <a16:rowId xmlns:a16="http://schemas.microsoft.com/office/drawing/2014/main" val="283563438"/>
                  </a:ext>
                </a:extLst>
              </a:tr>
              <a:tr h="285223">
                <a:tc>
                  <a:txBody>
                    <a:bodyPr/>
                    <a:lstStyle/>
                    <a:p>
                      <a:pPr algn="ctr" fontAlgn="b">
                        <a:buNone/>
                      </a:pPr>
                      <a:r>
                        <a:rPr lang="en-US" sz="1600" b="1" i="0" u="none" strike="noStrike" baseline="0" dirty="0">
                          <a:solidFill>
                            <a:schemeClr val="tx2"/>
                          </a:solidFill>
                          <a:effectLst/>
                          <a:latin typeface="Aptos Narrow" panose="020B0004020202020204" pitchFamily="34" charset="0"/>
                        </a:rPr>
                        <a:t>North Central</a:t>
                      </a:r>
                    </a:p>
                  </a:txBody>
                  <a:tcPr marL="9525" marR="9525" marT="9525" marB="0" anchor="ctr"/>
                </a:tc>
                <a:tc>
                  <a:txBody>
                    <a:bodyPr/>
                    <a:lstStyle/>
                    <a:p>
                      <a:pPr algn="ctr" fontAlgn="b">
                        <a:buNone/>
                      </a:pPr>
                      <a:r>
                        <a:rPr lang="en-US" sz="1600" b="0" i="0" u="none" strike="noStrike" baseline="0" dirty="0">
                          <a:solidFill>
                            <a:schemeClr val="tx2"/>
                          </a:solidFill>
                          <a:effectLst/>
                          <a:latin typeface="Aptos Narrow" panose="020B0004020202020204" pitchFamily="34" charset="0"/>
                        </a:rPr>
                        <a:t>55,410</a:t>
                      </a:r>
                    </a:p>
                  </a:txBody>
                  <a:tcPr marL="9525" marR="9525" marT="9525" marB="0" anchor="ctr"/>
                </a:tc>
                <a:tc>
                  <a:txBody>
                    <a:bodyPr/>
                    <a:lstStyle/>
                    <a:p>
                      <a:pPr algn="ctr" fontAlgn="b">
                        <a:buNone/>
                      </a:pPr>
                      <a:r>
                        <a:rPr lang="en-US" sz="1600" b="0" i="0" u="none" strike="noStrike" baseline="0" dirty="0">
                          <a:solidFill>
                            <a:schemeClr val="tx2"/>
                          </a:solidFill>
                          <a:effectLst/>
                          <a:latin typeface="Aptos Narrow" panose="020B0004020202020204" pitchFamily="34" charset="0"/>
                        </a:rPr>
                        <a:t>39,606</a:t>
                      </a:r>
                    </a:p>
                  </a:txBody>
                  <a:tcPr marL="9525" marR="9525" marT="9525" marB="0" anchor="ctr"/>
                </a:tc>
                <a:tc>
                  <a:txBody>
                    <a:bodyPr/>
                    <a:lstStyle/>
                    <a:p>
                      <a:pPr algn="ctr" fontAlgn="b">
                        <a:buNone/>
                      </a:pPr>
                      <a:r>
                        <a:rPr lang="en-US" sz="1600" b="0" i="0" u="none" strike="noStrike" baseline="0" dirty="0">
                          <a:solidFill>
                            <a:schemeClr val="tx2"/>
                          </a:solidFill>
                          <a:effectLst/>
                          <a:latin typeface="Aptos Narrow" panose="020B0004020202020204" pitchFamily="34" charset="0"/>
                        </a:rPr>
                        <a:t>46,424</a:t>
                      </a:r>
                    </a:p>
                  </a:txBody>
                  <a:tcPr marL="9525" marR="9525" marT="9525" marB="0" anchor="ctr"/>
                </a:tc>
                <a:extLst>
                  <a:ext uri="{0D108BD9-81ED-4DB2-BD59-A6C34878D82A}">
                    <a16:rowId xmlns:a16="http://schemas.microsoft.com/office/drawing/2014/main" val="1148404339"/>
                  </a:ext>
                </a:extLst>
              </a:tr>
              <a:tr h="285223">
                <a:tc>
                  <a:txBody>
                    <a:bodyPr/>
                    <a:lstStyle/>
                    <a:p>
                      <a:pPr algn="ctr" fontAlgn="b">
                        <a:buNone/>
                      </a:pPr>
                      <a:r>
                        <a:rPr lang="en-US" sz="1600" b="1" i="0" u="none" strike="noStrike" baseline="0" dirty="0">
                          <a:solidFill>
                            <a:schemeClr val="tx2"/>
                          </a:solidFill>
                          <a:effectLst/>
                          <a:latin typeface="Aptos Narrow" panose="020B0004020202020204" pitchFamily="34" charset="0"/>
                        </a:rPr>
                        <a:t>Total</a:t>
                      </a:r>
                    </a:p>
                  </a:txBody>
                  <a:tcPr marL="9525" marR="9525" marT="9525" marB="0" anchor="ctr"/>
                </a:tc>
                <a:tc>
                  <a:txBody>
                    <a:bodyPr/>
                    <a:lstStyle/>
                    <a:p>
                      <a:pPr algn="ctr" fontAlgn="b">
                        <a:buNone/>
                      </a:pPr>
                      <a:r>
                        <a:rPr lang="en-US" sz="1600" b="0" i="0" u="none" strike="noStrike" baseline="0" dirty="0">
                          <a:solidFill>
                            <a:schemeClr val="tx2"/>
                          </a:solidFill>
                          <a:effectLst/>
                          <a:latin typeface="Aptos Narrow" panose="020B0004020202020204" pitchFamily="34" charset="0"/>
                        </a:rPr>
                        <a:t>71,898</a:t>
                      </a:r>
                    </a:p>
                  </a:txBody>
                  <a:tcPr marL="9525" marR="9525" marT="9525" marB="0" anchor="ctr"/>
                </a:tc>
                <a:tc>
                  <a:txBody>
                    <a:bodyPr/>
                    <a:lstStyle/>
                    <a:p>
                      <a:pPr algn="ctr" fontAlgn="b">
                        <a:buNone/>
                      </a:pPr>
                      <a:r>
                        <a:rPr lang="en-US" sz="1600" b="0" i="0" u="none" strike="noStrike" baseline="0" dirty="0">
                          <a:solidFill>
                            <a:schemeClr val="tx2"/>
                          </a:solidFill>
                          <a:effectLst/>
                          <a:latin typeface="Aptos Narrow" panose="020B0004020202020204" pitchFamily="34" charset="0"/>
                        </a:rPr>
                        <a:t>55,401</a:t>
                      </a:r>
                    </a:p>
                  </a:txBody>
                  <a:tcPr marL="9525" marR="9525" marT="9525" marB="0" anchor="ctr"/>
                </a:tc>
                <a:tc>
                  <a:txBody>
                    <a:bodyPr/>
                    <a:lstStyle/>
                    <a:p>
                      <a:pPr algn="ctr" fontAlgn="b">
                        <a:buNone/>
                      </a:pPr>
                      <a:r>
                        <a:rPr lang="en-US" sz="1600" b="0" i="0" u="none" strike="noStrike" baseline="0" dirty="0">
                          <a:solidFill>
                            <a:schemeClr val="tx2"/>
                          </a:solidFill>
                          <a:effectLst/>
                          <a:latin typeface="Aptos Narrow" panose="020B0004020202020204" pitchFamily="34" charset="0"/>
                        </a:rPr>
                        <a:t>58,283</a:t>
                      </a:r>
                    </a:p>
                  </a:txBody>
                  <a:tcPr marL="9525" marR="9525" marT="9525" marB="0" anchor="ctr"/>
                </a:tc>
                <a:extLst>
                  <a:ext uri="{0D108BD9-81ED-4DB2-BD59-A6C34878D82A}">
                    <a16:rowId xmlns:a16="http://schemas.microsoft.com/office/drawing/2014/main" val="1611324"/>
                  </a:ext>
                </a:extLst>
              </a:tr>
            </a:tbl>
          </a:graphicData>
        </a:graphic>
      </p:graphicFrame>
      <p:sp>
        <p:nvSpPr>
          <p:cNvPr id="13" name="Rectangle 12">
            <a:extLst>
              <a:ext uri="{FF2B5EF4-FFF2-40B4-BE49-F238E27FC236}">
                <a16:creationId xmlns:a16="http://schemas.microsoft.com/office/drawing/2014/main" id="{0243B006-B185-1CE5-3B2A-1D98EBB7F729}"/>
              </a:ext>
            </a:extLst>
          </p:cNvPr>
          <p:cNvSpPr/>
          <p:nvPr/>
        </p:nvSpPr>
        <p:spPr>
          <a:xfrm>
            <a:off x="1867755" y="5415465"/>
            <a:ext cx="5164974" cy="20832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2"/>
                </a:solidFill>
              </a:rPr>
              <a:t>* This load does not include the Panhandle area full Officer Letter Load </a:t>
            </a:r>
          </a:p>
        </p:txBody>
      </p:sp>
    </p:spTree>
    <p:extLst>
      <p:ext uri="{BB962C8B-B14F-4D97-AF65-F5344CB8AC3E}">
        <p14:creationId xmlns:p14="http://schemas.microsoft.com/office/powerpoint/2010/main" val="36270511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FE4075-8ED1-F13E-CEBD-78BF50221FB2}"/>
              </a:ext>
            </a:extLst>
          </p:cNvPr>
          <p:cNvSpPr>
            <a:spLocks noGrp="1"/>
          </p:cNvSpPr>
          <p:nvPr>
            <p:ph type="title"/>
          </p:nvPr>
        </p:nvSpPr>
        <p:spPr>
          <a:xfrm>
            <a:off x="1257300" y="457200"/>
            <a:ext cx="10401300" cy="914400"/>
          </a:xfrm>
        </p:spPr>
        <p:txBody>
          <a:bodyPr>
            <a:normAutofit/>
          </a:bodyPr>
          <a:lstStyle/>
          <a:p>
            <a:r>
              <a:rPr lang="en-US" dirty="0"/>
              <a:t>Study Evaluation</a:t>
            </a:r>
          </a:p>
        </p:txBody>
      </p:sp>
      <p:sp>
        <p:nvSpPr>
          <p:cNvPr id="5" name="Slide Number Placeholder 4">
            <a:extLst>
              <a:ext uri="{FF2B5EF4-FFF2-40B4-BE49-F238E27FC236}">
                <a16:creationId xmlns:a16="http://schemas.microsoft.com/office/drawing/2014/main" id="{6E5607A4-78E5-8B94-2EA6-E01388581AD1}"/>
              </a:ext>
            </a:extLst>
          </p:cNvPr>
          <p:cNvSpPr>
            <a:spLocks noGrp="1"/>
          </p:cNvSpPr>
          <p:nvPr>
            <p:ph type="sldNum" sz="quarter" idx="12"/>
          </p:nvPr>
        </p:nvSpPr>
        <p:spPr>
          <a:xfrm>
            <a:off x="11658600" y="6356350"/>
            <a:ext cx="533400" cy="365125"/>
          </a:xfrm>
        </p:spPr>
        <p:txBody>
          <a:bodyPr/>
          <a:lstStyle/>
          <a:p>
            <a:fld id="{BCDE79FB-97BA-492B-8D57-F1373F9ADA95}" type="slidenum">
              <a:rPr lang="en-US" smtClean="0"/>
              <a:pPr/>
              <a:t>4</a:t>
            </a:fld>
            <a:endParaRPr lang="en-US" dirty="0"/>
          </a:p>
        </p:txBody>
      </p:sp>
      <p:sp>
        <p:nvSpPr>
          <p:cNvPr id="6" name="Text Placeholder 5">
            <a:extLst>
              <a:ext uri="{FF2B5EF4-FFF2-40B4-BE49-F238E27FC236}">
                <a16:creationId xmlns:a16="http://schemas.microsoft.com/office/drawing/2014/main" id="{AF37B13C-2A36-8359-3FB3-5197E64C3E1E}"/>
              </a:ext>
            </a:extLst>
          </p:cNvPr>
          <p:cNvSpPr>
            <a:spLocks noGrp="1"/>
          </p:cNvSpPr>
          <p:nvPr>
            <p:ph type="body" sz="quarter" idx="16"/>
          </p:nvPr>
        </p:nvSpPr>
        <p:spPr>
          <a:xfrm>
            <a:off x="495300" y="1676400"/>
            <a:ext cx="11163300" cy="4495800"/>
          </a:xfrm>
        </p:spPr>
        <p:txBody>
          <a:bodyPr/>
          <a:lstStyle/>
          <a:p>
            <a:r>
              <a:rPr lang="en-US" b="1" dirty="0"/>
              <a:t>Group 1</a:t>
            </a:r>
          </a:p>
          <a:p>
            <a:pPr lvl="1"/>
            <a:r>
              <a:rPr lang="en-US" dirty="0"/>
              <a:t>Upgrades evaluated and endorsed in the EIR for the Oncor Southern DFW Load Interconnection and General Grid Strengthening Project (25RPG004), and these upgrades were not evaluated as part of this EIR evaluation. Upgrades are listed in </a:t>
            </a:r>
            <a:r>
              <a:rPr lang="en-US" dirty="0">
                <a:hlinkClick r:id="rId3" action="ppaction://hlinksldjump"/>
              </a:rPr>
              <a:t>Appendix A1</a:t>
            </a:r>
            <a:r>
              <a:rPr lang="en-US" dirty="0"/>
              <a:t>.</a:t>
            </a:r>
          </a:p>
          <a:p>
            <a:r>
              <a:rPr lang="en-US" b="1" dirty="0"/>
              <a:t>Group 2</a:t>
            </a:r>
          </a:p>
          <a:p>
            <a:pPr lvl="1"/>
            <a:r>
              <a:rPr lang="en-US" dirty="0"/>
              <a:t>ERCOT proposed to confirm and approve the remaining transmission upgrades proposed in the Oncor Set 1 and Set 2 North and Central Texas Reliability Projects based on the reliability need identified in the 2024 and 2025 RTP evaluations to expedite the RPG review process except for the one which Transmission Service Providers (TSPs) (Brazos and TNMP) commented on for alternative. Upgrades are listed in </a:t>
            </a:r>
            <a:r>
              <a:rPr lang="en-US" dirty="0">
                <a:hlinkClick r:id="rId4" action="ppaction://hlinksldjump"/>
              </a:rPr>
              <a:t>Appendix A2</a:t>
            </a:r>
            <a:r>
              <a:rPr lang="en-US" dirty="0"/>
              <a:t>.</a:t>
            </a:r>
          </a:p>
          <a:p>
            <a:r>
              <a:rPr lang="en-US" b="1" dirty="0"/>
              <a:t>Group 3</a:t>
            </a:r>
          </a:p>
          <a:p>
            <a:pPr lvl="1"/>
            <a:r>
              <a:rPr lang="en-US" dirty="0"/>
              <a:t>ERCOT conducted an independent review for the upgrade that Braz Brazos and TNMP commented on for alternative. Upgrade is listed in </a:t>
            </a:r>
            <a:r>
              <a:rPr lang="en-US" dirty="0">
                <a:hlinkClick r:id="rId5" action="ppaction://hlinksldjump"/>
              </a:rPr>
              <a:t>Appendix A3</a:t>
            </a:r>
            <a:r>
              <a:rPr lang="en-US" dirty="0"/>
              <a:t>.</a:t>
            </a:r>
          </a:p>
          <a:p>
            <a:endParaRPr lang="en-US" dirty="0"/>
          </a:p>
        </p:txBody>
      </p:sp>
    </p:spTree>
    <p:extLst>
      <p:ext uri="{BB962C8B-B14F-4D97-AF65-F5344CB8AC3E}">
        <p14:creationId xmlns:p14="http://schemas.microsoft.com/office/powerpoint/2010/main" val="14981007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67B16F-B766-DDB1-94D9-03DD6165647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EAB436F-1045-FC28-8632-8D02D3769D1E}"/>
              </a:ext>
            </a:extLst>
          </p:cNvPr>
          <p:cNvSpPr>
            <a:spLocks noGrp="1"/>
          </p:cNvSpPr>
          <p:nvPr>
            <p:ph type="title"/>
          </p:nvPr>
        </p:nvSpPr>
        <p:spPr/>
        <p:txBody>
          <a:bodyPr>
            <a:normAutofit fontScale="90000"/>
          </a:bodyPr>
          <a:lstStyle/>
          <a:p>
            <a:r>
              <a:rPr lang="en-US" dirty="0"/>
              <a:t>Group 2 Upgrades: Subsynchronous Oscillation (SSO) Assessment</a:t>
            </a:r>
            <a:br>
              <a:rPr lang="en-US" dirty="0"/>
            </a:br>
            <a:br>
              <a:rPr lang="en-US" dirty="0"/>
            </a:br>
            <a:endParaRPr lang="en-US" dirty="0"/>
          </a:p>
        </p:txBody>
      </p:sp>
      <p:sp>
        <p:nvSpPr>
          <p:cNvPr id="5" name="Text Placeholder 4">
            <a:extLst>
              <a:ext uri="{FF2B5EF4-FFF2-40B4-BE49-F238E27FC236}">
                <a16:creationId xmlns:a16="http://schemas.microsoft.com/office/drawing/2014/main" id="{6FE82479-54D6-65EE-2846-4AB57B3C6B40}"/>
              </a:ext>
            </a:extLst>
          </p:cNvPr>
          <p:cNvSpPr>
            <a:spLocks noGrp="1"/>
          </p:cNvSpPr>
          <p:nvPr>
            <p:ph type="body" sz="quarter" idx="16"/>
          </p:nvPr>
        </p:nvSpPr>
        <p:spPr>
          <a:xfrm>
            <a:off x="495300" y="1676400"/>
            <a:ext cx="11163300" cy="3829665"/>
          </a:xfrm>
        </p:spPr>
        <p:txBody>
          <a:bodyPr/>
          <a:lstStyle/>
          <a:p>
            <a:r>
              <a:rPr lang="en-US" dirty="0"/>
              <a:t>SSO Assessment Pursuant to Protocol Section 3.22.1.3</a:t>
            </a:r>
          </a:p>
          <a:p>
            <a:pPr lvl="1"/>
            <a:r>
              <a:rPr lang="en-US" dirty="0"/>
              <a:t>ERCOT conducted a SSO screening for Group 2 and found no adverse SSO impacts to the existing and planned generation resources at the time of this study</a:t>
            </a:r>
          </a:p>
          <a:p>
            <a:pPr lvl="1"/>
            <a:endParaRPr lang="en-US" dirty="0"/>
          </a:p>
        </p:txBody>
      </p:sp>
      <p:sp>
        <p:nvSpPr>
          <p:cNvPr id="3" name="Content Placeholder 2">
            <a:extLst>
              <a:ext uri="{FF2B5EF4-FFF2-40B4-BE49-F238E27FC236}">
                <a16:creationId xmlns:a16="http://schemas.microsoft.com/office/drawing/2014/main" id="{5DCDD72E-57AD-31B1-731A-FB9EDE5A40CC}"/>
              </a:ext>
            </a:extLst>
          </p:cNvPr>
          <p:cNvSpPr>
            <a:spLocks noGrp="1"/>
          </p:cNvSpPr>
          <p:nvPr>
            <p:ph type="body" sz="quarter" idx="15"/>
          </p:nvPr>
        </p:nvSpPr>
        <p:spPr>
          <a:xfrm flipH="1">
            <a:off x="495300" y="5879690"/>
            <a:ext cx="11163298" cy="766916"/>
          </a:xfrm>
        </p:spPr>
        <p:txBody>
          <a:bodyPr/>
          <a:lstStyle/>
          <a:p>
            <a:r>
              <a:rPr lang="en-US" dirty="0"/>
              <a:t>Key Takeaway: Group 2 upgrades did not have an adverse SSO impact at the time of the study.</a:t>
            </a:r>
          </a:p>
        </p:txBody>
      </p:sp>
      <p:sp>
        <p:nvSpPr>
          <p:cNvPr id="4" name="Slide Number Placeholder 3">
            <a:extLst>
              <a:ext uri="{FF2B5EF4-FFF2-40B4-BE49-F238E27FC236}">
                <a16:creationId xmlns:a16="http://schemas.microsoft.com/office/drawing/2014/main" id="{EF498A22-50E5-EC3C-0604-6AB53A09DD50}"/>
              </a:ext>
            </a:extLst>
          </p:cNvPr>
          <p:cNvSpPr>
            <a:spLocks noGrp="1"/>
          </p:cNvSpPr>
          <p:nvPr>
            <p:ph type="sldNum" sz="quarter" idx="12"/>
          </p:nvPr>
        </p:nvSpPr>
        <p:spPr/>
        <p:txBody>
          <a:bodyPr>
            <a:normAutofit/>
          </a:bodyPr>
          <a:lstStyle/>
          <a:p>
            <a:fld id="{1D93BD3E-1E9A-4970-A6F7-E7AC52762E0C}" type="slidenum">
              <a:rPr lang="en-US" smtClean="0"/>
              <a:pPr/>
              <a:t>5</a:t>
            </a:fld>
            <a:endParaRPr lang="en-US" dirty="0"/>
          </a:p>
        </p:txBody>
      </p:sp>
    </p:spTree>
    <p:extLst>
      <p:ext uri="{BB962C8B-B14F-4D97-AF65-F5344CB8AC3E}">
        <p14:creationId xmlns:p14="http://schemas.microsoft.com/office/powerpoint/2010/main" val="34999343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53AD77-5763-8FBF-3F45-C198311830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6CD2397-B5BC-92C9-8E37-99B529012292}"/>
              </a:ext>
            </a:extLst>
          </p:cNvPr>
          <p:cNvSpPr>
            <a:spLocks noGrp="1"/>
          </p:cNvSpPr>
          <p:nvPr>
            <p:ph type="title"/>
          </p:nvPr>
        </p:nvSpPr>
        <p:spPr/>
        <p:txBody>
          <a:bodyPr/>
          <a:lstStyle/>
          <a:p>
            <a:r>
              <a:rPr lang="en-US" dirty="0"/>
              <a:t>Group 2 Upgrades: Congestion Analysis and Sensitivity Analysis</a:t>
            </a:r>
          </a:p>
        </p:txBody>
      </p:sp>
      <p:sp>
        <p:nvSpPr>
          <p:cNvPr id="5" name="Text Placeholder 4">
            <a:extLst>
              <a:ext uri="{FF2B5EF4-FFF2-40B4-BE49-F238E27FC236}">
                <a16:creationId xmlns:a16="http://schemas.microsoft.com/office/drawing/2014/main" id="{862D9D35-78ED-39DF-73A8-9F5CE64DD6F3}"/>
              </a:ext>
            </a:extLst>
          </p:cNvPr>
          <p:cNvSpPr>
            <a:spLocks noGrp="1"/>
          </p:cNvSpPr>
          <p:nvPr>
            <p:ph type="body" sz="quarter" idx="16"/>
          </p:nvPr>
        </p:nvSpPr>
        <p:spPr>
          <a:xfrm>
            <a:off x="514350" y="998792"/>
            <a:ext cx="11163300" cy="4402907"/>
          </a:xfrm>
        </p:spPr>
        <p:txBody>
          <a:bodyPr/>
          <a:lstStyle/>
          <a:p>
            <a:r>
              <a:rPr lang="en-US" dirty="0"/>
              <a:t>Pursuant to Planning Guide 3.1.3</a:t>
            </a:r>
          </a:p>
          <a:p>
            <a:pPr lvl="1"/>
            <a:r>
              <a:rPr lang="en-US" dirty="0"/>
              <a:t>ERCOT shall evaluate if the recommended project will have an impact on system congestion.</a:t>
            </a:r>
          </a:p>
          <a:p>
            <a:pPr lvl="1"/>
            <a:r>
              <a:rPr lang="en-US" dirty="0"/>
              <a:t>ERCOT shall perform a generation sensitivity analysis and evaluate impacts related to the load scaling used in the study on any constraints resulting in project recommendations.</a:t>
            </a:r>
          </a:p>
          <a:p>
            <a:pPr lvl="1"/>
            <a:endParaRPr lang="en-US" dirty="0"/>
          </a:p>
          <a:p>
            <a:pPr marL="0" lvl="1" indent="0">
              <a:buNone/>
            </a:pPr>
            <a:r>
              <a:rPr lang="en-US" sz="2200" dirty="0"/>
              <a:t>ERCOT concluded that:</a:t>
            </a:r>
          </a:p>
          <a:p>
            <a:pPr lvl="1"/>
            <a:r>
              <a:rPr lang="en-US" dirty="0"/>
              <a:t>Group 2 upgrades did not cause any additional congestion within the study area</a:t>
            </a:r>
          </a:p>
          <a:p>
            <a:pPr lvl="1"/>
            <a:r>
              <a:rPr lang="en-US" dirty="0"/>
              <a:t>No potential future generation studied impacts the Group 2 upgrades </a:t>
            </a:r>
          </a:p>
          <a:p>
            <a:pPr lvl="1"/>
            <a:r>
              <a:rPr lang="en-US" dirty="0"/>
              <a:t>The load scaling did not have a material impact on the project need</a:t>
            </a:r>
          </a:p>
          <a:p>
            <a:endParaRPr lang="en-US" dirty="0"/>
          </a:p>
        </p:txBody>
      </p:sp>
      <p:sp>
        <p:nvSpPr>
          <p:cNvPr id="3" name="Content Placeholder 2">
            <a:extLst>
              <a:ext uri="{FF2B5EF4-FFF2-40B4-BE49-F238E27FC236}">
                <a16:creationId xmlns:a16="http://schemas.microsoft.com/office/drawing/2014/main" id="{C82E5101-2CCF-CB37-099F-BD1BFA396155}"/>
              </a:ext>
            </a:extLst>
          </p:cNvPr>
          <p:cNvSpPr>
            <a:spLocks noGrp="1"/>
          </p:cNvSpPr>
          <p:nvPr>
            <p:ph type="body" sz="quarter" idx="15"/>
          </p:nvPr>
        </p:nvSpPr>
        <p:spPr>
          <a:xfrm flipH="1">
            <a:off x="495300" y="5535561"/>
            <a:ext cx="11163298" cy="1052052"/>
          </a:xfrm>
        </p:spPr>
        <p:txBody>
          <a:bodyPr/>
          <a:lstStyle/>
          <a:p>
            <a:r>
              <a:rPr lang="en-US" dirty="0"/>
              <a:t>Key Takeaways: Group 2 upgrades did not cause any additional congestion in the study area. Potential generation did not impact the preferred option and load scaling did not impact the project need.</a:t>
            </a:r>
          </a:p>
        </p:txBody>
      </p:sp>
      <p:sp>
        <p:nvSpPr>
          <p:cNvPr id="4" name="Slide Number Placeholder 3">
            <a:extLst>
              <a:ext uri="{FF2B5EF4-FFF2-40B4-BE49-F238E27FC236}">
                <a16:creationId xmlns:a16="http://schemas.microsoft.com/office/drawing/2014/main" id="{5842C1F7-5935-804E-DBD2-8AA89C4812BB}"/>
              </a:ext>
            </a:extLst>
          </p:cNvPr>
          <p:cNvSpPr>
            <a:spLocks noGrp="1"/>
          </p:cNvSpPr>
          <p:nvPr>
            <p:ph type="sldNum" sz="quarter" idx="12"/>
          </p:nvPr>
        </p:nvSpPr>
        <p:spPr/>
        <p:txBody>
          <a:bodyPr>
            <a:normAutofit/>
          </a:bodyPr>
          <a:lstStyle/>
          <a:p>
            <a:fld id="{1D93BD3E-1E9A-4970-A6F7-E7AC52762E0C}" type="slidenum">
              <a:rPr lang="en-US" smtClean="0"/>
              <a:pPr/>
              <a:t>6</a:t>
            </a:fld>
            <a:endParaRPr lang="en-US" dirty="0"/>
          </a:p>
        </p:txBody>
      </p:sp>
    </p:spTree>
    <p:extLst>
      <p:ext uri="{BB962C8B-B14F-4D97-AF65-F5344CB8AC3E}">
        <p14:creationId xmlns:p14="http://schemas.microsoft.com/office/powerpoint/2010/main" val="782183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ACD624-5A11-8DD0-6669-BC54EB14915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DF5E681-246E-4B4A-0081-4BECF1AF1D91}"/>
              </a:ext>
            </a:extLst>
          </p:cNvPr>
          <p:cNvSpPr>
            <a:spLocks noGrp="1"/>
          </p:cNvSpPr>
          <p:nvPr>
            <p:ph type="title"/>
          </p:nvPr>
        </p:nvSpPr>
        <p:spPr/>
        <p:txBody>
          <a:bodyPr/>
          <a:lstStyle/>
          <a:p>
            <a:r>
              <a:rPr lang="en-US" dirty="0"/>
              <a:t>Comparison of Group 3 Project Options</a:t>
            </a:r>
          </a:p>
        </p:txBody>
      </p:sp>
      <p:sp>
        <p:nvSpPr>
          <p:cNvPr id="5" name="Text Placeholder 4">
            <a:extLst>
              <a:ext uri="{FF2B5EF4-FFF2-40B4-BE49-F238E27FC236}">
                <a16:creationId xmlns:a16="http://schemas.microsoft.com/office/drawing/2014/main" id="{9C808117-30C9-1F0E-385F-A322A0C8F4CB}"/>
              </a:ext>
            </a:extLst>
          </p:cNvPr>
          <p:cNvSpPr>
            <a:spLocks noGrp="1"/>
          </p:cNvSpPr>
          <p:nvPr>
            <p:ph type="body" sz="quarter" idx="16"/>
          </p:nvPr>
        </p:nvSpPr>
        <p:spPr>
          <a:xfrm>
            <a:off x="495300" y="1282650"/>
            <a:ext cx="11163300" cy="3968853"/>
          </a:xfrm>
        </p:spPr>
        <p:txBody>
          <a:bodyPr/>
          <a:lstStyle/>
          <a:p>
            <a:r>
              <a:rPr lang="en-US" dirty="0"/>
              <a:t>ERCOT analyzed two options.</a:t>
            </a:r>
          </a:p>
          <a:p>
            <a:r>
              <a:rPr lang="en-US" dirty="0"/>
              <a:t>Among the two options for Group 3, Option 1 addresses all project needs, meets ERCOT and NERC reliability criteria, is the least cost option, improves long-term load-serving capability, and does not require a CCN.</a:t>
            </a:r>
          </a:p>
          <a:p>
            <a:endParaRPr lang="en-US" dirty="0"/>
          </a:p>
        </p:txBody>
      </p:sp>
      <p:sp>
        <p:nvSpPr>
          <p:cNvPr id="3" name="Content Placeholder 2">
            <a:extLst>
              <a:ext uri="{FF2B5EF4-FFF2-40B4-BE49-F238E27FC236}">
                <a16:creationId xmlns:a16="http://schemas.microsoft.com/office/drawing/2014/main" id="{D1563ACC-44DB-D180-6252-B4F12AB85C5C}"/>
              </a:ext>
            </a:extLst>
          </p:cNvPr>
          <p:cNvSpPr>
            <a:spLocks noGrp="1"/>
          </p:cNvSpPr>
          <p:nvPr>
            <p:ph type="body" sz="quarter" idx="15"/>
          </p:nvPr>
        </p:nvSpPr>
        <p:spPr>
          <a:xfrm flipH="1">
            <a:off x="495300" y="5759451"/>
            <a:ext cx="11018274" cy="977899"/>
          </a:xfrm>
        </p:spPr>
        <p:txBody>
          <a:bodyPr/>
          <a:lstStyle/>
          <a:p>
            <a:r>
              <a:rPr lang="en-US" dirty="0"/>
              <a:t>Key Takeaway: Option 1 was selected as the ERCOT preferred option for Group 3 because it addresses all project needs in the study area, meets ERCOT and NERC reliability standards, is the least cost option, improves long-term load-serving capability, and does not require a CCN.</a:t>
            </a:r>
          </a:p>
        </p:txBody>
      </p:sp>
      <p:sp>
        <p:nvSpPr>
          <p:cNvPr id="4" name="Slide Number Placeholder 3">
            <a:extLst>
              <a:ext uri="{FF2B5EF4-FFF2-40B4-BE49-F238E27FC236}">
                <a16:creationId xmlns:a16="http://schemas.microsoft.com/office/drawing/2014/main" id="{27E879CA-CB12-7241-422D-9EE45EE7AE4A}"/>
              </a:ext>
            </a:extLst>
          </p:cNvPr>
          <p:cNvSpPr>
            <a:spLocks noGrp="1"/>
          </p:cNvSpPr>
          <p:nvPr>
            <p:ph type="sldNum" sz="quarter" idx="12"/>
          </p:nvPr>
        </p:nvSpPr>
        <p:spPr/>
        <p:txBody>
          <a:bodyPr>
            <a:normAutofit/>
          </a:bodyPr>
          <a:lstStyle/>
          <a:p>
            <a:fld id="{1D93BD3E-1E9A-4970-A6F7-E7AC52762E0C}" type="slidenum">
              <a:rPr lang="en-US" smtClean="0"/>
              <a:pPr/>
              <a:t>7</a:t>
            </a:fld>
            <a:endParaRPr lang="en-US" dirty="0"/>
          </a:p>
        </p:txBody>
      </p:sp>
      <p:graphicFrame>
        <p:nvGraphicFramePr>
          <p:cNvPr id="8" name="Table 7">
            <a:extLst>
              <a:ext uri="{FF2B5EF4-FFF2-40B4-BE49-F238E27FC236}">
                <a16:creationId xmlns:a16="http://schemas.microsoft.com/office/drawing/2014/main" id="{EE29C1E8-450D-147B-664C-C7EFE97FFDC2}"/>
              </a:ext>
            </a:extLst>
          </p:cNvPr>
          <p:cNvGraphicFramePr>
            <a:graphicFrameLocks noGrp="1"/>
          </p:cNvGraphicFramePr>
          <p:nvPr>
            <p:extLst>
              <p:ext uri="{D42A27DB-BD31-4B8C-83A1-F6EECF244321}">
                <p14:modId xmlns:p14="http://schemas.microsoft.com/office/powerpoint/2010/main" val="928155256"/>
              </p:ext>
            </p:extLst>
          </p:nvPr>
        </p:nvGraphicFramePr>
        <p:xfrm>
          <a:off x="495300" y="2850367"/>
          <a:ext cx="10810787" cy="2560320"/>
        </p:xfrm>
        <a:graphic>
          <a:graphicData uri="http://schemas.openxmlformats.org/drawingml/2006/table">
            <a:tbl>
              <a:tblPr firstRow="1" bandRow="1">
                <a:tableStyleId>{5C22544A-7EE6-4342-B048-85BDC9FD1C3A}</a:tableStyleId>
              </a:tblPr>
              <a:tblGrid>
                <a:gridCol w="4642089">
                  <a:extLst>
                    <a:ext uri="{9D8B030D-6E8A-4147-A177-3AD203B41FA5}">
                      <a16:colId xmlns:a16="http://schemas.microsoft.com/office/drawing/2014/main" val="3206995636"/>
                    </a:ext>
                  </a:extLst>
                </a:gridCol>
                <a:gridCol w="3084349">
                  <a:extLst>
                    <a:ext uri="{9D8B030D-6E8A-4147-A177-3AD203B41FA5}">
                      <a16:colId xmlns:a16="http://schemas.microsoft.com/office/drawing/2014/main" val="2674448076"/>
                    </a:ext>
                  </a:extLst>
                </a:gridCol>
                <a:gridCol w="3084349">
                  <a:extLst>
                    <a:ext uri="{9D8B030D-6E8A-4147-A177-3AD203B41FA5}">
                      <a16:colId xmlns:a16="http://schemas.microsoft.com/office/drawing/2014/main" val="4058640929"/>
                    </a:ext>
                  </a:extLst>
                </a:gridCol>
              </a:tblGrid>
              <a:tr h="0">
                <a:tc>
                  <a:txBody>
                    <a:bodyPr/>
                    <a:lstStyle/>
                    <a:p>
                      <a:pPr algn="ctr"/>
                      <a:endParaRPr lang="en-US" sz="1400" dirty="0"/>
                    </a:p>
                  </a:txBody>
                  <a:tcPr anchor="ctr">
                    <a:lnR w="38100" cap="flat" cmpd="sng" algn="ctr">
                      <a:solidFill>
                        <a:schemeClr val="accent1">
                          <a:lumMod val="25000"/>
                          <a:lumOff val="75000"/>
                        </a:schemeClr>
                      </a:solidFill>
                      <a:prstDash val="solid"/>
                      <a:round/>
                      <a:headEnd type="none" w="med" len="med"/>
                      <a:tailEnd type="none" w="med" len="med"/>
                    </a:lnR>
                  </a:tcPr>
                </a:tc>
                <a:tc>
                  <a:txBody>
                    <a:bodyPr/>
                    <a:lstStyle/>
                    <a:p>
                      <a:pPr algn="ctr"/>
                      <a:r>
                        <a:rPr lang="en-US" sz="1400" dirty="0"/>
                        <a:t>Option 1</a:t>
                      </a:r>
                    </a:p>
                  </a:txBody>
                  <a:tcPr anchor="ctr">
                    <a:lnL w="38100" cap="flat" cmpd="sng" algn="ctr">
                      <a:solidFill>
                        <a:schemeClr val="accent1">
                          <a:lumMod val="25000"/>
                          <a:lumOff val="75000"/>
                        </a:schemeClr>
                      </a:solidFill>
                      <a:prstDash val="solid"/>
                      <a:round/>
                      <a:headEnd type="none" w="med" len="med"/>
                      <a:tailEnd type="none" w="med" len="med"/>
                    </a:lnL>
                    <a:lnR w="38100" cap="flat" cmpd="sng" algn="ctr">
                      <a:solidFill>
                        <a:schemeClr val="accent1">
                          <a:lumMod val="25000"/>
                          <a:lumOff val="75000"/>
                        </a:schemeClr>
                      </a:solidFill>
                      <a:prstDash val="solid"/>
                      <a:round/>
                      <a:headEnd type="none" w="med" len="med"/>
                      <a:tailEnd type="none" w="med" len="med"/>
                    </a:lnR>
                    <a:lnT w="38100" cap="flat" cmpd="sng" algn="ctr">
                      <a:solidFill>
                        <a:schemeClr val="accent1">
                          <a:lumMod val="25000"/>
                          <a:lumOff val="75000"/>
                        </a:schemeClr>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Option 2</a:t>
                      </a:r>
                    </a:p>
                  </a:txBody>
                  <a:tcPr anchor="ctr">
                    <a:lnL w="38100" cap="flat" cmpd="sng" algn="ctr">
                      <a:solidFill>
                        <a:schemeClr val="accent1">
                          <a:lumMod val="25000"/>
                          <a:lumOff val="75000"/>
                        </a:schemeClr>
                      </a:solidFill>
                      <a:prstDash val="solid"/>
                      <a:round/>
                      <a:headEnd type="none" w="med" len="med"/>
                      <a:tailEnd type="none" w="med" len="med"/>
                    </a:lnL>
                    <a:lnR w="12700" cap="flat" cmpd="sng" algn="ctr">
                      <a:solidFill>
                        <a:schemeClr val="bg2"/>
                      </a:solidFill>
                      <a:prstDash val="solid"/>
                      <a:round/>
                      <a:headEnd type="none" w="med" len="med"/>
                      <a:tailEnd type="none" w="med" len="med"/>
                    </a:lnR>
                  </a:tcPr>
                </a:tc>
                <a:extLst>
                  <a:ext uri="{0D108BD9-81ED-4DB2-BD59-A6C34878D82A}">
                    <a16:rowId xmlns:a16="http://schemas.microsoft.com/office/drawing/2014/main" val="62601587"/>
                  </a:ext>
                </a:extLst>
              </a:tr>
              <a:tr h="0">
                <a:tc>
                  <a:txBody>
                    <a:bodyPr/>
                    <a:lstStyle/>
                    <a:p>
                      <a:pPr algn="ctr"/>
                      <a:r>
                        <a:rPr lang="en-US" sz="1400" dirty="0">
                          <a:solidFill>
                            <a:schemeClr val="tx2"/>
                          </a:solidFill>
                        </a:rPr>
                        <a:t>Meets ERCOT and NERC Reliability Criteria</a:t>
                      </a:r>
                    </a:p>
                  </a:txBody>
                  <a:tcPr anchor="ctr">
                    <a:lnR w="38100" cap="flat" cmpd="sng" algn="ctr">
                      <a:solidFill>
                        <a:schemeClr val="accent1">
                          <a:lumMod val="25000"/>
                          <a:lumOff val="75000"/>
                        </a:schemeClr>
                      </a:solidFill>
                      <a:prstDash val="solid"/>
                      <a:round/>
                      <a:headEnd type="none" w="med" len="med"/>
                      <a:tailEnd type="none" w="med" len="med"/>
                    </a:lnR>
                  </a:tcPr>
                </a:tc>
                <a:tc>
                  <a:txBody>
                    <a:bodyPr/>
                    <a:lstStyle/>
                    <a:p>
                      <a:pPr algn="ctr"/>
                      <a:r>
                        <a:rPr lang="en-US" sz="1400" dirty="0">
                          <a:solidFill>
                            <a:schemeClr val="tx2"/>
                          </a:solidFill>
                        </a:rPr>
                        <a:t>Yes</a:t>
                      </a:r>
                    </a:p>
                  </a:txBody>
                  <a:tcPr anchor="ctr">
                    <a:lnL w="38100" cap="flat" cmpd="sng" algn="ctr">
                      <a:solidFill>
                        <a:schemeClr val="accent1">
                          <a:lumMod val="25000"/>
                          <a:lumOff val="75000"/>
                        </a:schemeClr>
                      </a:solidFill>
                      <a:prstDash val="solid"/>
                      <a:round/>
                      <a:headEnd type="none" w="med" len="med"/>
                      <a:tailEnd type="none" w="med" len="med"/>
                    </a:lnL>
                    <a:lnR w="38100" cap="flat" cmpd="sng" algn="ctr">
                      <a:solidFill>
                        <a:schemeClr val="accent1">
                          <a:lumMod val="25000"/>
                          <a:lumOff val="75000"/>
                        </a:schemeClr>
                      </a:solidFill>
                      <a:prstDash val="solid"/>
                      <a:round/>
                      <a:headEnd type="none" w="med" len="med"/>
                      <a:tailEnd type="none" w="med" len="med"/>
                    </a:lnR>
                  </a:tcPr>
                </a:tc>
                <a:tc>
                  <a:txBody>
                    <a:bodyPr/>
                    <a:lstStyle/>
                    <a:p>
                      <a:pPr algn="ctr"/>
                      <a:r>
                        <a:rPr lang="en-US" sz="1400" dirty="0">
                          <a:solidFill>
                            <a:schemeClr val="tx2"/>
                          </a:solidFill>
                        </a:rPr>
                        <a:t>Yes</a:t>
                      </a:r>
                    </a:p>
                  </a:txBody>
                  <a:tcPr anchor="ctr">
                    <a:lnL w="38100" cap="flat" cmpd="sng" algn="ctr">
                      <a:solidFill>
                        <a:schemeClr val="accent1">
                          <a:lumMod val="25000"/>
                          <a:lumOff val="75000"/>
                        </a:schemeClr>
                      </a:solidFill>
                      <a:prstDash val="solid"/>
                      <a:round/>
                      <a:headEnd type="none" w="med" len="med"/>
                      <a:tailEnd type="none" w="med" len="med"/>
                    </a:lnL>
                    <a:lnR w="12700" cap="flat" cmpd="sng" algn="ctr">
                      <a:solidFill>
                        <a:schemeClr val="bg2"/>
                      </a:solidFill>
                      <a:prstDash val="solid"/>
                      <a:round/>
                      <a:headEnd type="none" w="med" len="med"/>
                      <a:tailEnd type="none" w="med" len="med"/>
                    </a:lnR>
                  </a:tcPr>
                </a:tc>
                <a:extLst>
                  <a:ext uri="{0D108BD9-81ED-4DB2-BD59-A6C34878D82A}">
                    <a16:rowId xmlns:a16="http://schemas.microsoft.com/office/drawing/2014/main" val="565364477"/>
                  </a:ext>
                </a:extLst>
              </a:tr>
              <a:tr h="0">
                <a:tc>
                  <a:txBody>
                    <a:bodyPr/>
                    <a:lstStyle/>
                    <a:p>
                      <a:pPr algn="ctr"/>
                      <a:r>
                        <a:rPr lang="en-US" sz="1400" dirty="0">
                          <a:solidFill>
                            <a:schemeClr val="tx2"/>
                          </a:solidFill>
                        </a:rPr>
                        <a:t>Improves Long-Term Load-Serving Capability</a:t>
                      </a:r>
                    </a:p>
                    <a:p>
                      <a:pPr algn="ctr"/>
                      <a:r>
                        <a:rPr lang="en-US" sz="1400" dirty="0">
                          <a:solidFill>
                            <a:schemeClr val="tx2"/>
                          </a:solidFill>
                        </a:rPr>
                        <a:t>(~MW)</a:t>
                      </a:r>
                    </a:p>
                  </a:txBody>
                  <a:tcPr anchor="ctr">
                    <a:lnR w="38100" cap="flat" cmpd="sng" algn="ctr">
                      <a:solidFill>
                        <a:schemeClr val="accent1">
                          <a:lumMod val="25000"/>
                          <a:lumOff val="75000"/>
                        </a:schemeClr>
                      </a:solidFill>
                      <a:prstDash val="solid"/>
                      <a:round/>
                      <a:headEnd type="none" w="med" len="med"/>
                      <a:tailEnd type="none" w="med" len="med"/>
                    </a:lnR>
                  </a:tcPr>
                </a:tc>
                <a:tc>
                  <a:txBody>
                    <a:bodyPr/>
                    <a:lstStyle/>
                    <a:p>
                      <a:pPr algn="ctr"/>
                      <a:r>
                        <a:rPr lang="en-US" sz="1400" dirty="0">
                          <a:solidFill>
                            <a:schemeClr val="tx2"/>
                          </a:solidFill>
                        </a:rPr>
                        <a:t>721</a:t>
                      </a:r>
                    </a:p>
                  </a:txBody>
                  <a:tcPr anchor="ctr">
                    <a:lnL w="38100" cap="flat" cmpd="sng" algn="ctr">
                      <a:solidFill>
                        <a:schemeClr val="accent1">
                          <a:lumMod val="25000"/>
                          <a:lumOff val="75000"/>
                        </a:schemeClr>
                      </a:solidFill>
                      <a:prstDash val="solid"/>
                      <a:round/>
                      <a:headEnd type="none" w="med" len="med"/>
                      <a:tailEnd type="none" w="med" len="med"/>
                    </a:lnL>
                    <a:lnR w="38100" cap="flat" cmpd="sng" algn="ctr">
                      <a:solidFill>
                        <a:schemeClr val="accent1">
                          <a:lumMod val="25000"/>
                          <a:lumOff val="75000"/>
                        </a:schemeClr>
                      </a:solidFill>
                      <a:prstDash val="solid"/>
                      <a:round/>
                      <a:headEnd type="none" w="med" len="med"/>
                      <a:tailEnd type="none" w="med" len="med"/>
                    </a:lnR>
                  </a:tcPr>
                </a:tc>
                <a:tc>
                  <a:txBody>
                    <a:bodyPr/>
                    <a:lstStyle/>
                    <a:p>
                      <a:pPr algn="ctr"/>
                      <a:r>
                        <a:rPr lang="en-US" sz="1400" dirty="0">
                          <a:solidFill>
                            <a:schemeClr val="tx2"/>
                          </a:solidFill>
                        </a:rPr>
                        <a:t>344</a:t>
                      </a:r>
                    </a:p>
                  </a:txBody>
                  <a:tcPr anchor="ctr">
                    <a:lnL w="38100" cap="flat" cmpd="sng" algn="ctr">
                      <a:solidFill>
                        <a:schemeClr val="accent1">
                          <a:lumMod val="25000"/>
                          <a:lumOff val="75000"/>
                        </a:schemeClr>
                      </a:solidFill>
                      <a:prstDash val="solid"/>
                      <a:round/>
                      <a:headEnd type="none" w="med" len="med"/>
                      <a:tailEnd type="none" w="med" len="med"/>
                    </a:lnL>
                    <a:lnR w="12700" cap="flat" cmpd="sng" algn="ctr">
                      <a:solidFill>
                        <a:schemeClr val="bg2"/>
                      </a:solidFill>
                      <a:prstDash val="solid"/>
                      <a:round/>
                      <a:headEnd type="none" w="med" len="med"/>
                      <a:tailEnd type="none" w="med" len="med"/>
                    </a:lnR>
                  </a:tcPr>
                </a:tc>
                <a:extLst>
                  <a:ext uri="{0D108BD9-81ED-4DB2-BD59-A6C34878D82A}">
                    <a16:rowId xmlns:a16="http://schemas.microsoft.com/office/drawing/2014/main" val="112887927"/>
                  </a:ext>
                </a:extLst>
              </a:tr>
              <a:tr h="0">
                <a:tc>
                  <a:txBody>
                    <a:bodyPr/>
                    <a:lstStyle/>
                    <a:p>
                      <a:pPr algn="ctr"/>
                      <a:r>
                        <a:rPr lang="en-US" sz="1400" dirty="0">
                          <a:solidFill>
                            <a:schemeClr val="tx2"/>
                          </a:solidFill>
                        </a:rPr>
                        <a:t>Requires CCN </a:t>
                      </a:r>
                    </a:p>
                    <a:p>
                      <a:pPr algn="ctr"/>
                      <a:r>
                        <a:rPr lang="en-US" sz="1400" dirty="0">
                          <a:solidFill>
                            <a:schemeClr val="tx2"/>
                          </a:solidFill>
                        </a:rPr>
                        <a:t>(~miles)</a:t>
                      </a:r>
                    </a:p>
                  </a:txBody>
                  <a:tcPr anchor="ctr">
                    <a:lnR w="38100" cap="flat" cmpd="sng" algn="ctr">
                      <a:solidFill>
                        <a:schemeClr val="accent1">
                          <a:lumMod val="25000"/>
                          <a:lumOff val="75000"/>
                        </a:schemeClr>
                      </a:solidFill>
                      <a:prstDash val="solid"/>
                      <a:round/>
                      <a:headEnd type="none" w="med" len="med"/>
                      <a:tailEnd type="none" w="med" len="med"/>
                    </a:lnR>
                  </a:tcPr>
                </a:tc>
                <a:tc>
                  <a:txBody>
                    <a:bodyPr/>
                    <a:lstStyle/>
                    <a:p>
                      <a:pPr algn="ctr"/>
                      <a:r>
                        <a:rPr lang="en-US" sz="1400" dirty="0">
                          <a:solidFill>
                            <a:schemeClr val="tx2"/>
                          </a:solidFill>
                        </a:rPr>
                        <a:t>No</a:t>
                      </a:r>
                    </a:p>
                  </a:txBody>
                  <a:tcPr anchor="ctr">
                    <a:lnL w="38100" cap="flat" cmpd="sng" algn="ctr">
                      <a:solidFill>
                        <a:schemeClr val="accent1">
                          <a:lumMod val="25000"/>
                          <a:lumOff val="75000"/>
                        </a:schemeClr>
                      </a:solidFill>
                      <a:prstDash val="solid"/>
                      <a:round/>
                      <a:headEnd type="none" w="med" len="med"/>
                      <a:tailEnd type="none" w="med" len="med"/>
                    </a:lnL>
                    <a:lnR w="38100" cap="flat" cmpd="sng" algn="ctr">
                      <a:solidFill>
                        <a:schemeClr val="accent1">
                          <a:lumMod val="25000"/>
                          <a:lumOff val="75000"/>
                        </a:schemeClr>
                      </a:solidFill>
                      <a:prstDash val="solid"/>
                      <a:round/>
                      <a:headEnd type="none" w="med" len="med"/>
                      <a:tailEnd type="none" w="med" len="med"/>
                    </a:lnR>
                  </a:tcPr>
                </a:tc>
                <a:tc>
                  <a:txBody>
                    <a:bodyPr/>
                    <a:lstStyle/>
                    <a:p>
                      <a:pPr algn="ctr"/>
                      <a:r>
                        <a:rPr lang="en-US" sz="1400" dirty="0">
                          <a:solidFill>
                            <a:schemeClr val="tx2"/>
                          </a:solidFill>
                        </a:rPr>
                        <a:t>Yes</a:t>
                      </a:r>
                    </a:p>
                    <a:p>
                      <a:pPr algn="ctr"/>
                      <a:r>
                        <a:rPr lang="en-US" sz="1400" dirty="0">
                          <a:solidFill>
                            <a:schemeClr val="tx2"/>
                          </a:solidFill>
                        </a:rPr>
                        <a:t>(18.4)</a:t>
                      </a:r>
                    </a:p>
                  </a:txBody>
                  <a:tcPr anchor="ctr">
                    <a:lnL w="38100" cap="flat" cmpd="sng" algn="ctr">
                      <a:solidFill>
                        <a:schemeClr val="accent1">
                          <a:lumMod val="25000"/>
                          <a:lumOff val="75000"/>
                        </a:schemeClr>
                      </a:solidFill>
                      <a:prstDash val="solid"/>
                      <a:round/>
                      <a:headEnd type="none" w="med" len="med"/>
                      <a:tailEnd type="none" w="med" len="med"/>
                    </a:lnL>
                    <a:lnR w="12700" cap="flat" cmpd="sng" algn="ctr">
                      <a:solidFill>
                        <a:schemeClr val="bg2"/>
                      </a:solidFill>
                      <a:prstDash val="solid"/>
                      <a:round/>
                      <a:headEnd type="none" w="med" len="med"/>
                      <a:tailEnd type="none" w="med" len="med"/>
                    </a:lnR>
                  </a:tcPr>
                </a:tc>
                <a:extLst>
                  <a:ext uri="{0D108BD9-81ED-4DB2-BD59-A6C34878D82A}">
                    <a16:rowId xmlns:a16="http://schemas.microsoft.com/office/drawing/2014/main" val="726820460"/>
                  </a:ext>
                </a:extLst>
              </a:tr>
              <a:tr h="0">
                <a:tc>
                  <a:txBody>
                    <a:bodyPr/>
                    <a:lstStyle/>
                    <a:p>
                      <a:pPr algn="ctr"/>
                      <a:r>
                        <a:rPr lang="en-US" sz="1400" dirty="0">
                          <a:solidFill>
                            <a:schemeClr val="tx2"/>
                          </a:solidFill>
                        </a:rPr>
                        <a:t>Cost Estimate* (~$Million)</a:t>
                      </a:r>
                    </a:p>
                  </a:txBody>
                  <a:tcPr anchor="ctr">
                    <a:lnR w="38100" cap="flat" cmpd="sng" algn="ctr">
                      <a:solidFill>
                        <a:schemeClr val="accent1">
                          <a:lumMod val="25000"/>
                          <a:lumOff val="75000"/>
                        </a:schemeClr>
                      </a:solidFill>
                      <a:prstDash val="solid"/>
                      <a:round/>
                      <a:headEnd type="none" w="med" len="med"/>
                      <a:tailEnd type="none" w="med" len="med"/>
                    </a:lnR>
                  </a:tcPr>
                </a:tc>
                <a:tc>
                  <a:txBody>
                    <a:bodyPr/>
                    <a:lstStyle/>
                    <a:p>
                      <a:pPr marL="0" algn="ctr" defTabSz="914400" rtl="0" eaLnBrk="1" latinLnBrk="0" hangingPunct="1"/>
                      <a:r>
                        <a:rPr lang="en-US" sz="1400" kern="1200" dirty="0">
                          <a:solidFill>
                            <a:schemeClr val="tx2"/>
                          </a:solidFill>
                          <a:latin typeface="+mn-lt"/>
                          <a:ea typeface="+mn-ea"/>
                          <a:cs typeface="+mn-cs"/>
                        </a:rPr>
                        <a:t>56.4</a:t>
                      </a:r>
                    </a:p>
                  </a:txBody>
                  <a:tcPr anchor="ctr">
                    <a:lnL w="38100" cap="flat" cmpd="sng" algn="ctr">
                      <a:solidFill>
                        <a:schemeClr val="accent1">
                          <a:lumMod val="25000"/>
                          <a:lumOff val="75000"/>
                        </a:schemeClr>
                      </a:solidFill>
                      <a:prstDash val="solid"/>
                      <a:round/>
                      <a:headEnd type="none" w="med" len="med"/>
                      <a:tailEnd type="none" w="med" len="med"/>
                    </a:lnL>
                    <a:lnR w="38100" cap="flat" cmpd="sng" algn="ctr">
                      <a:solidFill>
                        <a:schemeClr val="accent1">
                          <a:lumMod val="25000"/>
                          <a:lumOff val="75000"/>
                        </a:schemeClr>
                      </a:solidFill>
                      <a:prstDash val="solid"/>
                      <a:round/>
                      <a:headEnd type="none" w="med" len="med"/>
                      <a:tailEnd type="none" w="med" len="med"/>
                    </a:lnR>
                  </a:tcPr>
                </a:tc>
                <a:tc>
                  <a:txBody>
                    <a:bodyPr/>
                    <a:lstStyle/>
                    <a:p>
                      <a:pPr algn="ctr"/>
                      <a:r>
                        <a:rPr lang="en-US" sz="1400" dirty="0">
                          <a:solidFill>
                            <a:schemeClr val="tx2"/>
                          </a:solidFill>
                        </a:rPr>
                        <a:t>80.8</a:t>
                      </a:r>
                    </a:p>
                  </a:txBody>
                  <a:tcPr anchor="ctr">
                    <a:lnL w="38100" cap="flat" cmpd="sng" algn="ctr">
                      <a:solidFill>
                        <a:schemeClr val="accent1">
                          <a:lumMod val="25000"/>
                          <a:lumOff val="75000"/>
                        </a:schemeClr>
                      </a:solidFill>
                      <a:prstDash val="solid"/>
                      <a:round/>
                      <a:headEnd type="none" w="med" len="med"/>
                      <a:tailEnd type="none" w="med" len="med"/>
                    </a:lnL>
                    <a:lnR w="12700" cap="flat" cmpd="sng" algn="ctr">
                      <a:solidFill>
                        <a:schemeClr val="bg2"/>
                      </a:solidFill>
                      <a:prstDash val="solid"/>
                      <a:round/>
                      <a:headEnd type="none" w="med" len="med"/>
                      <a:tailEnd type="none" w="med" len="med"/>
                    </a:lnR>
                  </a:tcPr>
                </a:tc>
                <a:extLst>
                  <a:ext uri="{0D108BD9-81ED-4DB2-BD59-A6C34878D82A}">
                    <a16:rowId xmlns:a16="http://schemas.microsoft.com/office/drawing/2014/main" val="3248008137"/>
                  </a:ext>
                </a:extLst>
              </a:tr>
              <a:tr h="0">
                <a:tc>
                  <a:txBody>
                    <a:bodyPr/>
                    <a:lstStyle/>
                    <a:p>
                      <a:pPr algn="ctr"/>
                      <a:r>
                        <a:rPr lang="en-US" sz="1400" kern="1200" dirty="0">
                          <a:solidFill>
                            <a:schemeClr val="tx2"/>
                          </a:solidFill>
                          <a:latin typeface="+mn-lt"/>
                          <a:ea typeface="+mn-ea"/>
                          <a:cs typeface="+mn-cs"/>
                        </a:rPr>
                        <a:t>Construction Feasibility</a:t>
                      </a:r>
                    </a:p>
                  </a:txBody>
                  <a:tcPr anchor="ctr">
                    <a:lnR w="38100" cap="flat" cmpd="sng" algn="ctr">
                      <a:solidFill>
                        <a:schemeClr val="accent1">
                          <a:lumMod val="25000"/>
                          <a:lumOff val="75000"/>
                        </a:schemeClr>
                      </a:solidFill>
                      <a:prstDash val="solid"/>
                      <a:round/>
                      <a:headEnd type="none" w="med" len="med"/>
                      <a:tailEnd type="none" w="med" len="med"/>
                    </a:lnR>
                  </a:tcPr>
                </a:tc>
                <a:tc>
                  <a:txBody>
                    <a:bodyPr/>
                    <a:lstStyle/>
                    <a:p>
                      <a:pPr algn="ctr"/>
                      <a:r>
                        <a:rPr lang="en-US" sz="1400" dirty="0">
                          <a:solidFill>
                            <a:schemeClr val="tx2"/>
                          </a:solidFill>
                        </a:rPr>
                        <a:t>Yes</a:t>
                      </a:r>
                    </a:p>
                  </a:txBody>
                  <a:tcPr anchor="ctr">
                    <a:lnL w="38100" cap="flat" cmpd="sng" algn="ctr">
                      <a:solidFill>
                        <a:schemeClr val="accent1">
                          <a:lumMod val="25000"/>
                          <a:lumOff val="75000"/>
                        </a:schemeClr>
                      </a:solidFill>
                      <a:prstDash val="solid"/>
                      <a:round/>
                      <a:headEnd type="none" w="med" len="med"/>
                      <a:tailEnd type="none" w="med" len="med"/>
                    </a:lnL>
                    <a:lnR w="38100" cap="flat" cmpd="sng" algn="ctr">
                      <a:solidFill>
                        <a:schemeClr val="accent1">
                          <a:lumMod val="25000"/>
                          <a:lumOff val="75000"/>
                        </a:schemeClr>
                      </a:solidFill>
                      <a:prstDash val="solid"/>
                      <a:round/>
                      <a:headEnd type="none" w="med" len="med"/>
                      <a:tailEnd type="none" w="med" len="med"/>
                    </a:lnR>
                  </a:tcPr>
                </a:tc>
                <a:tc>
                  <a:txBody>
                    <a:bodyPr/>
                    <a:lstStyle/>
                    <a:p>
                      <a:pPr algn="ctr"/>
                      <a:r>
                        <a:rPr lang="en-US" sz="1400" dirty="0">
                          <a:solidFill>
                            <a:schemeClr val="tx2"/>
                          </a:solidFill>
                        </a:rPr>
                        <a:t>Yes</a:t>
                      </a:r>
                    </a:p>
                  </a:txBody>
                  <a:tcPr anchor="ctr">
                    <a:lnL w="38100" cap="flat" cmpd="sng" algn="ctr">
                      <a:solidFill>
                        <a:schemeClr val="accent1">
                          <a:lumMod val="25000"/>
                          <a:lumOff val="75000"/>
                        </a:schemeClr>
                      </a:solidFill>
                      <a:prstDash val="solid"/>
                      <a:round/>
                      <a:headEnd type="none" w="med" len="med"/>
                      <a:tailEnd type="none" w="med" len="med"/>
                    </a:lnL>
                    <a:lnR w="12700" cap="flat" cmpd="sng" algn="ctr">
                      <a:solidFill>
                        <a:schemeClr val="bg2"/>
                      </a:solidFill>
                      <a:prstDash val="solid"/>
                      <a:round/>
                      <a:headEnd type="none" w="med" len="med"/>
                      <a:tailEnd type="none" w="med" len="med"/>
                    </a:lnR>
                  </a:tcPr>
                </a:tc>
                <a:extLst>
                  <a:ext uri="{0D108BD9-81ED-4DB2-BD59-A6C34878D82A}">
                    <a16:rowId xmlns:a16="http://schemas.microsoft.com/office/drawing/2014/main" val="2611521340"/>
                  </a:ext>
                </a:extLst>
              </a:tr>
              <a:tr h="0">
                <a:tc>
                  <a:txBody>
                    <a:bodyPr/>
                    <a:lstStyle/>
                    <a:p>
                      <a:pPr algn="ctr"/>
                      <a:r>
                        <a:rPr lang="en-US" sz="1400" dirty="0">
                          <a:solidFill>
                            <a:schemeClr val="tx2"/>
                          </a:solidFill>
                        </a:rPr>
                        <a:t>Expected ISD</a:t>
                      </a:r>
                    </a:p>
                  </a:txBody>
                  <a:tcPr anchor="ctr">
                    <a:lnR w="38100" cap="flat" cmpd="sng" algn="ctr">
                      <a:solidFill>
                        <a:schemeClr val="accent1">
                          <a:lumMod val="25000"/>
                          <a:lumOff val="75000"/>
                        </a:schemeClr>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tx2"/>
                          </a:solidFill>
                          <a:latin typeface="+mn-lt"/>
                          <a:ea typeface="+mn-ea"/>
                          <a:cs typeface="+mn-cs"/>
                        </a:rPr>
                        <a:t>May 2030</a:t>
                      </a:r>
                    </a:p>
                  </a:txBody>
                  <a:tcPr anchor="ctr">
                    <a:lnL w="38100" cap="flat" cmpd="sng" algn="ctr">
                      <a:solidFill>
                        <a:schemeClr val="accent1">
                          <a:lumMod val="25000"/>
                          <a:lumOff val="75000"/>
                        </a:schemeClr>
                      </a:solidFill>
                      <a:prstDash val="solid"/>
                      <a:round/>
                      <a:headEnd type="none" w="med" len="med"/>
                      <a:tailEnd type="none" w="med" len="med"/>
                    </a:lnL>
                    <a:lnR w="38100" cap="flat" cmpd="sng" algn="ctr">
                      <a:solidFill>
                        <a:schemeClr val="accent1">
                          <a:lumMod val="25000"/>
                          <a:lumOff val="75000"/>
                        </a:schemeClr>
                      </a:solidFill>
                      <a:prstDash val="solid"/>
                      <a:round/>
                      <a:headEnd type="none" w="med" len="med"/>
                      <a:tailEnd type="none" w="med" len="med"/>
                    </a:lnR>
                    <a:lnB w="38100" cap="flat" cmpd="sng" algn="ctr">
                      <a:solidFill>
                        <a:schemeClr val="accent1">
                          <a:lumMod val="25000"/>
                          <a:lumOff val="75000"/>
                        </a:schemeClr>
                      </a:solidFill>
                      <a:prstDash val="solid"/>
                      <a:round/>
                      <a:headEnd type="none" w="med" len="med"/>
                      <a:tailEnd type="none" w="med" len="med"/>
                    </a:lnB>
                  </a:tcPr>
                </a:tc>
                <a:tc>
                  <a:txBody>
                    <a:bodyPr/>
                    <a:lstStyle/>
                    <a:p>
                      <a:pPr marL="0" algn="ctr" defTabSz="914400" rtl="0" eaLnBrk="1" latinLnBrk="0" hangingPunct="1"/>
                      <a:r>
                        <a:rPr lang="en-US" sz="1400" kern="1200" dirty="0">
                          <a:solidFill>
                            <a:schemeClr val="tx2"/>
                          </a:solidFill>
                          <a:latin typeface="+mn-lt"/>
                          <a:ea typeface="+mn-ea"/>
                          <a:cs typeface="+mn-cs"/>
                        </a:rPr>
                        <a:t>November 2030</a:t>
                      </a:r>
                    </a:p>
                  </a:txBody>
                  <a:tcPr anchor="ctr">
                    <a:lnL w="38100" cap="flat" cmpd="sng" algn="ctr">
                      <a:solidFill>
                        <a:schemeClr val="accent1">
                          <a:lumMod val="25000"/>
                          <a:lumOff val="75000"/>
                        </a:schemeClr>
                      </a:solidFill>
                      <a:prstDash val="solid"/>
                      <a:round/>
                      <a:headEnd type="none" w="med" len="med"/>
                      <a:tailEnd type="none" w="med" len="med"/>
                    </a:lnL>
                    <a:lnR w="12700" cap="flat" cmpd="sng" algn="ctr">
                      <a:solidFill>
                        <a:schemeClr val="bg2"/>
                      </a:solidFill>
                      <a:prstDash val="solid"/>
                      <a:round/>
                      <a:headEnd type="none" w="med" len="med"/>
                      <a:tailEnd type="none" w="med" len="med"/>
                    </a:lnR>
                  </a:tcPr>
                </a:tc>
                <a:extLst>
                  <a:ext uri="{0D108BD9-81ED-4DB2-BD59-A6C34878D82A}">
                    <a16:rowId xmlns:a16="http://schemas.microsoft.com/office/drawing/2014/main" val="1619492064"/>
                  </a:ext>
                </a:extLst>
              </a:tr>
            </a:tbl>
          </a:graphicData>
        </a:graphic>
      </p:graphicFrame>
      <p:sp>
        <p:nvSpPr>
          <p:cNvPr id="9" name="TextBox 8">
            <a:extLst>
              <a:ext uri="{FF2B5EF4-FFF2-40B4-BE49-F238E27FC236}">
                <a16:creationId xmlns:a16="http://schemas.microsoft.com/office/drawing/2014/main" id="{38413C1C-6DC3-2062-D549-15D5F888E7A7}"/>
              </a:ext>
            </a:extLst>
          </p:cNvPr>
          <p:cNvSpPr txBox="1"/>
          <p:nvPr/>
        </p:nvSpPr>
        <p:spPr>
          <a:xfrm>
            <a:off x="495300" y="5421461"/>
            <a:ext cx="8017329" cy="307777"/>
          </a:xfrm>
          <a:prstGeom prst="rect">
            <a:avLst/>
          </a:prstGeom>
          <a:noFill/>
        </p:spPr>
        <p:txBody>
          <a:bodyPr wrap="square" rtlCol="0">
            <a:spAutoFit/>
          </a:bodyPr>
          <a:lstStyle/>
          <a:p>
            <a:r>
              <a:rPr lang="en-US" sz="1400" dirty="0">
                <a:solidFill>
                  <a:schemeClr val="tx2"/>
                </a:solidFill>
              </a:rPr>
              <a:t>* Cost Estimate provided by the TSPs</a:t>
            </a:r>
            <a:endParaRPr lang="en-US" sz="1400" dirty="0">
              <a:solidFill>
                <a:schemeClr val="tx2"/>
              </a:solidFill>
              <a:highlight>
                <a:srgbClr val="FFFF00"/>
              </a:highlight>
            </a:endParaRPr>
          </a:p>
        </p:txBody>
      </p:sp>
    </p:spTree>
    <p:extLst>
      <p:ext uri="{BB962C8B-B14F-4D97-AF65-F5344CB8AC3E}">
        <p14:creationId xmlns:p14="http://schemas.microsoft.com/office/powerpoint/2010/main" val="1807372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E5BDC3-BC7A-1D2E-24E7-25545ED3E52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38DAE91-1548-82F6-2B8C-F6FD60FAF314}"/>
              </a:ext>
            </a:extLst>
          </p:cNvPr>
          <p:cNvSpPr>
            <a:spLocks noGrp="1"/>
          </p:cNvSpPr>
          <p:nvPr>
            <p:ph type="title"/>
          </p:nvPr>
        </p:nvSpPr>
        <p:spPr/>
        <p:txBody>
          <a:bodyPr>
            <a:normAutofit fontScale="90000"/>
          </a:bodyPr>
          <a:lstStyle/>
          <a:p>
            <a:r>
              <a:rPr lang="en-US" dirty="0"/>
              <a:t>Group 3 Option 1: Subsynchronous Oscillation (SSO) Assessment</a:t>
            </a:r>
            <a:br>
              <a:rPr lang="en-US" dirty="0"/>
            </a:br>
            <a:br>
              <a:rPr lang="en-US" dirty="0"/>
            </a:br>
            <a:endParaRPr lang="en-US" dirty="0"/>
          </a:p>
        </p:txBody>
      </p:sp>
      <p:sp>
        <p:nvSpPr>
          <p:cNvPr id="5" name="Text Placeholder 4">
            <a:extLst>
              <a:ext uri="{FF2B5EF4-FFF2-40B4-BE49-F238E27FC236}">
                <a16:creationId xmlns:a16="http://schemas.microsoft.com/office/drawing/2014/main" id="{049C2E76-3B61-0002-650B-7D82A1FBF57A}"/>
              </a:ext>
            </a:extLst>
          </p:cNvPr>
          <p:cNvSpPr>
            <a:spLocks noGrp="1"/>
          </p:cNvSpPr>
          <p:nvPr>
            <p:ph type="body" sz="quarter" idx="16"/>
          </p:nvPr>
        </p:nvSpPr>
        <p:spPr>
          <a:xfrm>
            <a:off x="495300" y="1676400"/>
            <a:ext cx="11163300" cy="3829665"/>
          </a:xfrm>
        </p:spPr>
        <p:txBody>
          <a:bodyPr/>
          <a:lstStyle/>
          <a:p>
            <a:r>
              <a:rPr lang="en-US" dirty="0"/>
              <a:t>SSO Assessment Pursuant to Protocol Section 3.22.1.3</a:t>
            </a:r>
          </a:p>
          <a:p>
            <a:pPr lvl="1"/>
            <a:r>
              <a:rPr lang="en-US" dirty="0"/>
              <a:t>ERCOT conducted a SSO screening for Group 3 Option 1 and found no adverse SSO impacts to the existing and planned generation resources at the time of this study</a:t>
            </a:r>
          </a:p>
          <a:p>
            <a:pPr lvl="1"/>
            <a:endParaRPr lang="en-US" dirty="0"/>
          </a:p>
        </p:txBody>
      </p:sp>
      <p:sp>
        <p:nvSpPr>
          <p:cNvPr id="3" name="Content Placeholder 2">
            <a:extLst>
              <a:ext uri="{FF2B5EF4-FFF2-40B4-BE49-F238E27FC236}">
                <a16:creationId xmlns:a16="http://schemas.microsoft.com/office/drawing/2014/main" id="{3B7DB50B-9C77-8445-ECD4-356EAB1BA012}"/>
              </a:ext>
            </a:extLst>
          </p:cNvPr>
          <p:cNvSpPr>
            <a:spLocks noGrp="1"/>
          </p:cNvSpPr>
          <p:nvPr>
            <p:ph type="body" sz="quarter" idx="15"/>
          </p:nvPr>
        </p:nvSpPr>
        <p:spPr>
          <a:xfrm flipH="1">
            <a:off x="495300" y="5879690"/>
            <a:ext cx="11163298" cy="766916"/>
          </a:xfrm>
        </p:spPr>
        <p:txBody>
          <a:bodyPr/>
          <a:lstStyle/>
          <a:p>
            <a:r>
              <a:rPr lang="en-US" dirty="0"/>
              <a:t>Key Takeaway: Group 3 Option 1 did not have an adverse SSO impact at the time of the study.</a:t>
            </a:r>
          </a:p>
        </p:txBody>
      </p:sp>
      <p:sp>
        <p:nvSpPr>
          <p:cNvPr id="4" name="Slide Number Placeholder 3">
            <a:extLst>
              <a:ext uri="{FF2B5EF4-FFF2-40B4-BE49-F238E27FC236}">
                <a16:creationId xmlns:a16="http://schemas.microsoft.com/office/drawing/2014/main" id="{3B0B871F-D5DD-0049-A0C4-1FD55BC1491F}"/>
              </a:ext>
            </a:extLst>
          </p:cNvPr>
          <p:cNvSpPr>
            <a:spLocks noGrp="1"/>
          </p:cNvSpPr>
          <p:nvPr>
            <p:ph type="sldNum" sz="quarter" idx="12"/>
          </p:nvPr>
        </p:nvSpPr>
        <p:spPr/>
        <p:txBody>
          <a:bodyPr>
            <a:normAutofit/>
          </a:bodyPr>
          <a:lstStyle/>
          <a:p>
            <a:fld id="{1D93BD3E-1E9A-4970-A6F7-E7AC52762E0C}" type="slidenum">
              <a:rPr lang="en-US" smtClean="0"/>
              <a:pPr/>
              <a:t>8</a:t>
            </a:fld>
            <a:endParaRPr lang="en-US" dirty="0"/>
          </a:p>
        </p:txBody>
      </p:sp>
    </p:spTree>
    <p:extLst>
      <p:ext uri="{BB962C8B-B14F-4D97-AF65-F5344CB8AC3E}">
        <p14:creationId xmlns:p14="http://schemas.microsoft.com/office/powerpoint/2010/main" val="2517244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EC54DD-8A6F-36B7-8589-DF87F011C5A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3498173-FFA4-C272-070F-5E20C7E5BC57}"/>
              </a:ext>
            </a:extLst>
          </p:cNvPr>
          <p:cNvSpPr>
            <a:spLocks noGrp="1"/>
          </p:cNvSpPr>
          <p:nvPr>
            <p:ph type="title"/>
          </p:nvPr>
        </p:nvSpPr>
        <p:spPr/>
        <p:txBody>
          <a:bodyPr/>
          <a:lstStyle/>
          <a:p>
            <a:r>
              <a:rPr lang="en-US" dirty="0"/>
              <a:t>Group 3 Option 1: Congestion Analysis and Sensitivity Analysis</a:t>
            </a:r>
          </a:p>
        </p:txBody>
      </p:sp>
      <p:sp>
        <p:nvSpPr>
          <p:cNvPr id="5" name="Text Placeholder 4">
            <a:extLst>
              <a:ext uri="{FF2B5EF4-FFF2-40B4-BE49-F238E27FC236}">
                <a16:creationId xmlns:a16="http://schemas.microsoft.com/office/drawing/2014/main" id="{AC297281-AA80-A8F8-50AB-30616F26DCD3}"/>
              </a:ext>
            </a:extLst>
          </p:cNvPr>
          <p:cNvSpPr>
            <a:spLocks noGrp="1"/>
          </p:cNvSpPr>
          <p:nvPr>
            <p:ph type="body" sz="quarter" idx="16"/>
          </p:nvPr>
        </p:nvSpPr>
        <p:spPr>
          <a:xfrm>
            <a:off x="514350" y="998792"/>
            <a:ext cx="11163300" cy="4402907"/>
          </a:xfrm>
        </p:spPr>
        <p:txBody>
          <a:bodyPr/>
          <a:lstStyle/>
          <a:p>
            <a:r>
              <a:rPr lang="en-US" dirty="0"/>
              <a:t>Pursuant to Planning Guide 3.1.3</a:t>
            </a:r>
          </a:p>
          <a:p>
            <a:pPr lvl="1"/>
            <a:r>
              <a:rPr lang="en-US" dirty="0"/>
              <a:t>ERCOT shall evaluate if the recommended project will have an impact on system congestion.</a:t>
            </a:r>
          </a:p>
          <a:p>
            <a:pPr lvl="1"/>
            <a:r>
              <a:rPr lang="en-US" dirty="0"/>
              <a:t>ERCOT shall perform a generation sensitivity analysis and evaluate impacts related to the load scaling used in the study on any constraints resulting in project recommendations.</a:t>
            </a:r>
          </a:p>
          <a:p>
            <a:pPr lvl="1"/>
            <a:endParaRPr lang="en-US" dirty="0"/>
          </a:p>
          <a:p>
            <a:pPr marL="0" lvl="1" indent="0">
              <a:buNone/>
            </a:pPr>
            <a:r>
              <a:rPr lang="en-US" sz="2200" dirty="0"/>
              <a:t>ERCOT concluded that:</a:t>
            </a:r>
          </a:p>
          <a:p>
            <a:pPr lvl="1"/>
            <a:r>
              <a:rPr lang="en-US" dirty="0"/>
              <a:t>Group 3 Option 1 did not cause any additional congestion within the study area</a:t>
            </a:r>
          </a:p>
          <a:p>
            <a:pPr lvl="1"/>
            <a:r>
              <a:rPr lang="en-US" dirty="0"/>
              <a:t>No potential future generation studied impacts the Group 3 Option 1</a:t>
            </a:r>
          </a:p>
          <a:p>
            <a:pPr lvl="1"/>
            <a:r>
              <a:rPr lang="en-US" dirty="0"/>
              <a:t>The load scaling did not have a material impact on the project need</a:t>
            </a:r>
          </a:p>
          <a:p>
            <a:endParaRPr lang="en-US" dirty="0"/>
          </a:p>
        </p:txBody>
      </p:sp>
      <p:sp>
        <p:nvSpPr>
          <p:cNvPr id="3" name="Content Placeholder 2">
            <a:extLst>
              <a:ext uri="{FF2B5EF4-FFF2-40B4-BE49-F238E27FC236}">
                <a16:creationId xmlns:a16="http://schemas.microsoft.com/office/drawing/2014/main" id="{6D7F2835-D7D4-A822-CD2A-3FCF07E1AC53}"/>
              </a:ext>
            </a:extLst>
          </p:cNvPr>
          <p:cNvSpPr>
            <a:spLocks noGrp="1"/>
          </p:cNvSpPr>
          <p:nvPr>
            <p:ph type="body" sz="quarter" idx="15"/>
          </p:nvPr>
        </p:nvSpPr>
        <p:spPr>
          <a:xfrm flipH="1">
            <a:off x="495300" y="5535561"/>
            <a:ext cx="11163298" cy="1052052"/>
          </a:xfrm>
        </p:spPr>
        <p:txBody>
          <a:bodyPr/>
          <a:lstStyle/>
          <a:p>
            <a:r>
              <a:rPr lang="en-US" dirty="0"/>
              <a:t>Key Takeaways: Group 3 Option 1 did not cause any additional congestion in the study area. Potential generation did not impact the preferred option and load scaling did not impact the project need.</a:t>
            </a:r>
          </a:p>
        </p:txBody>
      </p:sp>
      <p:sp>
        <p:nvSpPr>
          <p:cNvPr id="4" name="Slide Number Placeholder 3">
            <a:extLst>
              <a:ext uri="{FF2B5EF4-FFF2-40B4-BE49-F238E27FC236}">
                <a16:creationId xmlns:a16="http://schemas.microsoft.com/office/drawing/2014/main" id="{81F5A5DC-9894-13C8-AC62-A4E63DF9CF63}"/>
              </a:ext>
            </a:extLst>
          </p:cNvPr>
          <p:cNvSpPr>
            <a:spLocks noGrp="1"/>
          </p:cNvSpPr>
          <p:nvPr>
            <p:ph type="sldNum" sz="quarter" idx="12"/>
          </p:nvPr>
        </p:nvSpPr>
        <p:spPr/>
        <p:txBody>
          <a:bodyPr>
            <a:normAutofit/>
          </a:bodyPr>
          <a:lstStyle/>
          <a:p>
            <a:fld id="{1D93BD3E-1E9A-4970-A6F7-E7AC52762E0C}" type="slidenum">
              <a:rPr lang="en-US" smtClean="0"/>
              <a:pPr/>
              <a:t>9</a:t>
            </a:fld>
            <a:endParaRPr lang="en-US" dirty="0"/>
          </a:p>
        </p:txBody>
      </p:sp>
    </p:spTree>
    <p:extLst>
      <p:ext uri="{BB962C8B-B14F-4D97-AF65-F5344CB8AC3E}">
        <p14:creationId xmlns:p14="http://schemas.microsoft.com/office/powerpoint/2010/main" val="1201166014"/>
      </p:ext>
    </p:extLst>
  </p:cSld>
  <p:clrMapOvr>
    <a:masterClrMapping/>
  </p:clrMapOvr>
</p:sld>
</file>

<file path=ppt/theme/theme1.xml><?xml version="1.0" encoding="utf-8"?>
<a:theme xmlns:a="http://schemas.openxmlformats.org/drawingml/2006/main" name="1_Cover">
  <a:themeElements>
    <a:clrScheme name="ERCOT">
      <a:dk1>
        <a:srgbClr val="000000"/>
      </a:dk1>
      <a:lt1>
        <a:srgbClr val="FFFFFF"/>
      </a:lt1>
      <a:dk2>
        <a:srgbClr val="2D3338"/>
      </a:dk2>
      <a:lt2>
        <a:srgbClr val="FFFFFF"/>
      </a:lt2>
      <a:accent1>
        <a:srgbClr val="003865"/>
      </a:accent1>
      <a:accent2>
        <a:srgbClr val="5B6770"/>
      </a:accent2>
      <a:accent3>
        <a:srgbClr val="26D07C"/>
      </a:accent3>
      <a:accent4>
        <a:srgbClr val="00829B"/>
      </a:accent4>
      <a:accent5>
        <a:srgbClr val="685BC7"/>
      </a:accent5>
      <a:accent6>
        <a:srgbClr val="890C58"/>
      </a:accent6>
      <a:hlink>
        <a:srgbClr val="3996DF"/>
      </a:hlink>
      <a:folHlink>
        <a:srgbClr val="867ED0"/>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RPG Presentation Template" id="{B4478D45-AE08-4B4F-99CF-63600A9D6D50}" vid="{DBF02D57-CED3-4BB8-A699-7870ED500F61}"/>
    </a:ext>
  </a:extLst>
</a:theme>
</file>

<file path=ppt/theme/theme2.xml><?xml version="1.0" encoding="utf-8"?>
<a:theme xmlns:a="http://schemas.openxmlformats.org/drawingml/2006/main" name="Page Design">
  <a:themeElements>
    <a:clrScheme name="ERCOT colors">
      <a:dk1>
        <a:srgbClr val="171A1C"/>
      </a:dk1>
      <a:lt1>
        <a:srgbClr val="FFFFFF"/>
      </a:lt1>
      <a:dk2>
        <a:srgbClr val="4A525A"/>
      </a:dk2>
      <a:lt2>
        <a:srgbClr val="E6EBEF"/>
      </a:lt2>
      <a:accent1>
        <a:srgbClr val="005763"/>
      </a:accent1>
      <a:accent2>
        <a:srgbClr val="3DBED1"/>
      </a:accent2>
      <a:accent3>
        <a:srgbClr val="003865"/>
      </a:accent3>
      <a:accent4>
        <a:srgbClr val="0063B4"/>
      </a:accent4>
      <a:accent5>
        <a:srgbClr val="26D07C"/>
      </a:accent5>
      <a:accent6>
        <a:srgbClr val="867ED0"/>
      </a:accent6>
      <a:hlink>
        <a:srgbClr val="00AEC7"/>
      </a:hlink>
      <a:folHlink>
        <a:srgbClr val="685BC7"/>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RPG Presentation Template" id="{B4478D45-AE08-4B4F-99CF-63600A9D6D50}" vid="{9C6A61ED-5D9D-43DF-AC3E-B0C1060BBB4D}"/>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cf8c9251-373f-4ee3-86cf-d97122226a81" xsi:nil="true"/>
    <Ercot_x002e_comPage xmlns="5f527160-b6a2-448e-b210-55bbe2178a90" xsi:nil="true"/>
    <Audience xmlns="5f527160-b6a2-448e-b210-55bbe2178a90" xsi:nil="true"/>
    <lcf76f155ced4ddcb4097134ff3c332f xmlns="5f527160-b6a2-448e-b210-55bbe2178a90">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9AF51A5998F0944EA03AB587B5B58FD3" ma:contentTypeVersion="18" ma:contentTypeDescription="Create a new document." ma:contentTypeScope="" ma:versionID="b4c82cc175136e5119ebe1daf97aec44">
  <xsd:schema xmlns:xsd="http://www.w3.org/2001/XMLSchema" xmlns:xs="http://www.w3.org/2001/XMLSchema" xmlns:p="http://schemas.microsoft.com/office/2006/metadata/properties" xmlns:ns2="5f527160-b6a2-448e-b210-55bbe2178a90" xmlns:ns3="cf8c9251-373f-4ee3-86cf-d97122226a81" targetNamespace="http://schemas.microsoft.com/office/2006/metadata/properties" ma:root="true" ma:fieldsID="afa9600c437eec4ba113eb804ae8201c" ns2:_="" ns3:_="">
    <xsd:import namespace="5f527160-b6a2-448e-b210-55bbe2178a90"/>
    <xsd:import namespace="cf8c9251-373f-4ee3-86cf-d97122226a8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ObjectDetectorVersions" minOccurs="0"/>
                <xsd:element ref="ns3:SharedWithUsers" minOccurs="0"/>
                <xsd:element ref="ns3:SharedWithDetails" minOccurs="0"/>
                <xsd:element ref="ns2:MediaServiceSearchProperties" minOccurs="0"/>
                <xsd:element ref="ns2:MediaServiceGenerationTime" minOccurs="0"/>
                <xsd:element ref="ns2:MediaServiceEventHashCode" minOccurs="0"/>
                <xsd:element ref="ns2:lcf76f155ced4ddcb4097134ff3c332f" minOccurs="0"/>
                <xsd:element ref="ns3:TaxCatchAll" minOccurs="0"/>
                <xsd:element ref="ns2:MediaServiceOCR" minOccurs="0"/>
                <xsd:element ref="ns2:Ercot_x002e_comPage" minOccurs="0"/>
                <xsd:element ref="ns2:Audience"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f527160-b6a2-448e-b210-55bbe2178a9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SearchProperties" ma:index="15" nillable="true" ma:displayName="MediaServiceSearchProperties" ma:hidden="true" ma:internalName="MediaServiceSearchProperties" ma:readOnly="true">
      <xsd:simpleType>
        <xsd:restriction base="dms:Note"/>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a102f585-f336-4ab5-8023-668eed9f00b2"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Ercot_x002e_comPage" ma:index="23" nillable="true" ma:displayName="Ercot.com Page" ma:format="Dropdown" ma:internalName="Ercot_x002e_comPage">
      <xsd:simpleType>
        <xsd:restriction base="dms:Text">
          <xsd:maxLength value="255"/>
        </xsd:restriction>
      </xsd:simpleType>
    </xsd:element>
    <xsd:element name="Audience" ma:index="24" nillable="true" ma:displayName="Audience" ma:format="Dropdown" ma:internalName="Audience">
      <xsd:simpleType>
        <xsd:restriction base="dms:Choice">
          <xsd:enumeration value="Board"/>
          <xsd:enumeration value="Weather"/>
          <xsd:enumeration value="Trending Topics"/>
        </xsd:restriction>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f8c9251-373f-4ee3-86cf-d97122226a81"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c66124c6-af80-4d3b-9935-8f09acb7a830}" ma:internalName="TaxCatchAll" ma:showField="CatchAllData" ma:web="cf8c9251-373f-4ee3-86cf-d97122226a8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21"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E754FD2-17D2-4534-9157-8CFDD0166132}">
  <ds:schemaRefs>
    <ds:schemaRef ds:uri="http://schemas.microsoft.com/office/2006/documentManagement/types"/>
    <ds:schemaRef ds:uri="http://purl.org/dc/elements/1.1/"/>
    <ds:schemaRef ds:uri="http://purl.org/dc/terms/"/>
    <ds:schemaRef ds:uri="http://www.w3.org/XML/1998/namespace"/>
    <ds:schemaRef ds:uri="http://schemas.microsoft.com/office/infopath/2007/PartnerControls"/>
    <ds:schemaRef ds:uri="http://schemas.openxmlformats.org/package/2006/metadata/core-properties"/>
    <ds:schemaRef ds:uri="http://purl.org/dc/dcmitype/"/>
    <ds:schemaRef ds:uri="cf8c9251-373f-4ee3-86cf-d97122226a81"/>
    <ds:schemaRef ds:uri="5f527160-b6a2-448e-b210-55bbe2178a90"/>
    <ds:schemaRef ds:uri="http://schemas.microsoft.com/office/2006/metadata/properties"/>
  </ds:schemaRefs>
</ds:datastoreItem>
</file>

<file path=customXml/itemProps2.xml><?xml version="1.0" encoding="utf-8"?>
<ds:datastoreItem xmlns:ds="http://schemas.openxmlformats.org/officeDocument/2006/customXml" ds:itemID="{214F09C5-68B6-42DD-A42B-4B647BCFDC5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f527160-b6a2-448e-b210-55bbe2178a90"/>
    <ds:schemaRef ds:uri="cf8c9251-373f-4ee3-86cf-d97122226a8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A5F3B15-1EDA-47D5-B690-303F08E28C2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RPG Presentation Template_2026</Template>
  <TotalTime>6563</TotalTime>
  <Words>4207</Words>
  <Application>Microsoft Office PowerPoint</Application>
  <PresentationFormat>Widescreen</PresentationFormat>
  <Paragraphs>328</Paragraphs>
  <Slides>25</Slides>
  <Notes>13</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25</vt:i4>
      </vt:variant>
    </vt:vector>
  </HeadingPairs>
  <TitlesOfParts>
    <vt:vector size="32" baseType="lpstr">
      <vt:lpstr>Aptos</vt:lpstr>
      <vt:lpstr>Aptos Narrow</vt:lpstr>
      <vt:lpstr>Arial</vt:lpstr>
      <vt:lpstr>Calibri</vt:lpstr>
      <vt:lpstr>Wingdings</vt:lpstr>
      <vt:lpstr>1_Cover</vt:lpstr>
      <vt:lpstr>Page Design</vt:lpstr>
      <vt:lpstr>Oncor Electric Delivery Company LLC (Oncor) – Combined Oncor Set 1 North and Central Texas Reliability Project &amp; Oncor Set 2 North and Central Texas Reliability Project (25RPG040 &amp; 25RPG042)     Prabhu Gnanam Director, Grid Planning  Technical Advisory Committee Meeting May 19, 2026</vt:lpstr>
      <vt:lpstr>Overview </vt:lpstr>
      <vt:lpstr>Project Need</vt:lpstr>
      <vt:lpstr>Study Evaluation</vt:lpstr>
      <vt:lpstr>Group 2 Upgrades: Subsynchronous Oscillation (SSO) Assessment  </vt:lpstr>
      <vt:lpstr>Group 2 Upgrades: Congestion Analysis and Sensitivity Analysis</vt:lpstr>
      <vt:lpstr>Comparison of Group 3 Project Options</vt:lpstr>
      <vt:lpstr>Group 3 Option 1: Subsynchronous Oscillation (SSO) Assessment  </vt:lpstr>
      <vt:lpstr>Group 3 Option 1: Congestion Analysis and Sensitivity Analysis</vt:lpstr>
      <vt:lpstr>Overall Project Summary for Group 2 and 3 Upgrades</vt:lpstr>
      <vt:lpstr>ERCOT Recommendation</vt:lpstr>
      <vt:lpstr>ERCOT Recommendation</vt:lpstr>
      <vt:lpstr>Thank you! Questions/Comments?</vt:lpstr>
      <vt:lpstr>Appendix</vt:lpstr>
      <vt:lpstr>Appendix A1: Group 1 Upgrades</vt:lpstr>
      <vt:lpstr>Appendix A2: Group 2 Upgrades</vt:lpstr>
      <vt:lpstr>Appendix A2: Group 2 Upgrades (cont.)</vt:lpstr>
      <vt:lpstr>Appendix A3: Group 3 Upgrade</vt:lpstr>
      <vt:lpstr>Appendix B: ERCOT Recommendation</vt:lpstr>
      <vt:lpstr>Appendix B: ERCOT Recommendation (cont.)</vt:lpstr>
      <vt:lpstr>Appendix B: ERCOT Recommendation (cont.)</vt:lpstr>
      <vt:lpstr>Appendix B: ERCOT Recommendation (cont.)</vt:lpstr>
      <vt:lpstr>Appendix B: ERCOT Recommendation (cont.)</vt:lpstr>
      <vt:lpstr>Appendix B: ERCOT Recommendation (cont.)</vt:lpstr>
      <vt:lpstr>Appendix B: ERCOT Recommendation (cont.)</vt:lpstr>
    </vt:vector>
  </TitlesOfParts>
  <Company>ERCOT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Ahmed, Tanzila</dc:creator>
  <cp:keywords/>
  <cp:lastModifiedBy>Golen, Robert</cp:lastModifiedBy>
  <cp:revision>53</cp:revision>
  <dcterms:created xsi:type="dcterms:W3CDTF">2026-03-30T14:36:41Z</dcterms:created>
  <dcterms:modified xsi:type="dcterms:W3CDTF">2026-05-12T15:07:06Z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0x0101009AF51A5998F0944EA03AB587B5B58FD3</vt:lpwstr>
  </property>
  <property fmtid="{D5CDD505-2E9C-101B-9397-08002B2CF9AE}" pid="3" name="MediaServiceImageTags">
    <vt:lpwstr/>
  </property>
  <property fmtid="{D5CDD505-2E9C-101B-9397-08002B2CF9AE}" pid="4" name="MSIP_Label_c144db1d-993e-40da-980d-6eea152adc50_Enabled">
    <vt:lpwstr>true</vt:lpwstr>
  </property>
  <property fmtid="{D5CDD505-2E9C-101B-9397-08002B2CF9AE}" pid="5" name="MSIP_Label_c144db1d-993e-40da-980d-6eea152adc50_SetDate">
    <vt:lpwstr>2026-02-04T21:33:56Z</vt:lpwstr>
  </property>
  <property fmtid="{D5CDD505-2E9C-101B-9397-08002B2CF9AE}" pid="6" name="MSIP_Label_c144db1d-993e-40da-980d-6eea152adc50_Method">
    <vt:lpwstr>Privileged</vt:lpwstr>
  </property>
  <property fmtid="{D5CDD505-2E9C-101B-9397-08002B2CF9AE}" pid="7" name="MSIP_Label_c144db1d-993e-40da-980d-6eea152adc50_Name">
    <vt:lpwstr>Public</vt:lpwstr>
  </property>
  <property fmtid="{D5CDD505-2E9C-101B-9397-08002B2CF9AE}" pid="8" name="MSIP_Label_c144db1d-993e-40da-980d-6eea152adc50_SiteId">
    <vt:lpwstr>0afb747d-bff7-4596-a9fc-950ef9e0ec45</vt:lpwstr>
  </property>
  <property fmtid="{D5CDD505-2E9C-101B-9397-08002B2CF9AE}" pid="9" name="MSIP_Label_c144db1d-993e-40da-980d-6eea152adc50_ActionId">
    <vt:lpwstr>1d14393e-8913-4215-8969-3d0b24cf798e</vt:lpwstr>
  </property>
  <property fmtid="{D5CDD505-2E9C-101B-9397-08002B2CF9AE}" pid="10" name="MSIP_Label_c144db1d-993e-40da-980d-6eea152adc50_ContentBits">
    <vt:lpwstr>0</vt:lpwstr>
  </property>
  <property fmtid="{D5CDD505-2E9C-101B-9397-08002B2CF9AE}" pid="11" name="MSIP_Label_c144db1d-993e-40da-980d-6eea152adc50_Tag">
    <vt:lpwstr>10, 0, 1, 1</vt:lpwstr>
  </property>
</Properties>
</file>